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53"/>
  </p:notesMasterIdLst>
  <p:sldIdLst>
    <p:sldId id="256" r:id="rId5"/>
    <p:sldId id="258" r:id="rId6"/>
    <p:sldId id="261" r:id="rId7"/>
    <p:sldId id="320" r:id="rId8"/>
    <p:sldId id="325" r:id="rId9"/>
    <p:sldId id="327" r:id="rId10"/>
    <p:sldId id="321" r:id="rId11"/>
    <p:sldId id="318" r:id="rId12"/>
    <p:sldId id="328" r:id="rId13"/>
    <p:sldId id="332" r:id="rId14"/>
    <p:sldId id="264" r:id="rId15"/>
    <p:sldId id="329" r:id="rId16"/>
    <p:sldId id="267" r:id="rId17"/>
    <p:sldId id="331" r:id="rId18"/>
    <p:sldId id="347" r:id="rId19"/>
    <p:sldId id="357" r:id="rId20"/>
    <p:sldId id="334" r:id="rId21"/>
    <p:sldId id="324" r:id="rId22"/>
    <p:sldId id="322" r:id="rId23"/>
    <p:sldId id="323" r:id="rId24"/>
    <p:sldId id="356" r:id="rId25"/>
    <p:sldId id="311" r:id="rId26"/>
    <p:sldId id="312" r:id="rId27"/>
    <p:sldId id="333" r:id="rId28"/>
    <p:sldId id="352" r:id="rId29"/>
    <p:sldId id="342" r:id="rId30"/>
    <p:sldId id="359" r:id="rId31"/>
    <p:sldId id="360" r:id="rId32"/>
    <p:sldId id="362" r:id="rId33"/>
    <p:sldId id="335" r:id="rId34"/>
    <p:sldId id="278" r:id="rId35"/>
    <p:sldId id="279" r:id="rId36"/>
    <p:sldId id="343" r:id="rId37"/>
    <p:sldId id="367" r:id="rId38"/>
    <p:sldId id="368" r:id="rId39"/>
    <p:sldId id="369" r:id="rId40"/>
    <p:sldId id="354" r:id="rId41"/>
    <p:sldId id="372" r:id="rId42"/>
    <p:sldId id="364" r:id="rId43"/>
    <p:sldId id="350" r:id="rId44"/>
    <p:sldId id="365" r:id="rId45"/>
    <p:sldId id="371" r:id="rId46"/>
    <p:sldId id="275" r:id="rId47"/>
    <p:sldId id="309" r:id="rId48"/>
    <p:sldId id="308" r:id="rId49"/>
    <p:sldId id="348" r:id="rId50"/>
    <p:sldId id="373" r:id="rId51"/>
    <p:sldId id="355" r:id="rId52"/>
  </p:sldIdLst>
  <p:sldSz cx="12192000" cy="6858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Heebo" panose="00000500000000000000" pitchFamily="2" charset="-79"/>
      <p:regular r:id="rId58"/>
      <p:bold r:id="rId59"/>
    </p:embeddedFont>
    <p:embeddedFont>
      <p:font typeface="Heebo Light" panose="00000400000000000000" pitchFamily="2" charset="-79"/>
      <p:regular r:id="rId60"/>
    </p:embeddedFont>
    <p:embeddedFont>
      <p:font typeface="Raleway ExtraLight" panose="020B0604020202020204" charset="0"/>
      <p:regular r:id="rId61"/>
      <p:italic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sha Capewell" initials="MC" lastIdx="5" clrIdx="0">
    <p:extLst>
      <p:ext uri="{19B8F6BF-5375-455C-9EA6-DF929625EA0E}">
        <p15:presenceInfo xmlns:p15="http://schemas.microsoft.com/office/powerpoint/2012/main" userId="Misha Capewell" providerId="None"/>
      </p:ext>
    </p:extLst>
  </p:cmAuthor>
  <p:cmAuthor id="2" name="Blythe Morrow" initials="BM" lastIdx="6" clrIdx="1">
    <p:extLst>
      <p:ext uri="{19B8F6BF-5375-455C-9EA6-DF929625EA0E}">
        <p15:presenceInfo xmlns:p15="http://schemas.microsoft.com/office/powerpoint/2012/main" userId="Blythe Morrow" providerId="None"/>
      </p:ext>
    </p:extLst>
  </p:cmAuthor>
  <p:cmAuthor id="3" name="Jeremy Alexander" initials="JA" lastIdx="1" clrIdx="2">
    <p:extLst>
      <p:ext uri="{19B8F6BF-5375-455C-9EA6-DF929625EA0E}">
        <p15:presenceInfo xmlns:p15="http://schemas.microsoft.com/office/powerpoint/2012/main" userId="S::jeremy@paperswordb2b.com::88fd62b8-5fa9-4931-a298-ea6bd0c029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1C5B"/>
    <a:srgbClr val="56B0AB"/>
    <a:srgbClr val="49C0B9"/>
    <a:srgbClr val="54B0AA"/>
    <a:srgbClr val="E8E8E8"/>
    <a:srgbClr val="2D225C"/>
    <a:srgbClr val="218DCD"/>
    <a:srgbClr val="1B8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72864" autoAdjust="0"/>
  </p:normalViewPr>
  <p:slideViewPr>
    <p:cSldViewPr snapToGrid="0" snapToObjects="1">
      <p:cViewPr varScale="1">
        <p:scale>
          <a:sx n="62" d="100"/>
          <a:sy n="62" d="100"/>
        </p:scale>
        <p:origin x="154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2" d="100"/>
          <a:sy n="82" d="100"/>
        </p:scale>
        <p:origin x="3300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2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6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FB386-34BE-4A8A-A574-6E99E8E4497A}" type="datetimeFigureOut">
              <a:rPr lang="en-CA" smtClean="0"/>
              <a:t>2021-03-12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6FCDA-C906-490C-A45D-CB5F1A2A2C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201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1180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2598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b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2893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117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2482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563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8392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6583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9701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0035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017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4247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9359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961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2216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947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1478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02359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0606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5095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506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2831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15616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7460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23723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81289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88287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98208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39996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39838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97978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19218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090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13236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I CREATED A HANDY DIAGRAM THAT HELPS ME MAP OUT THE SEQUENCE OF ACTIONS THAT TRIGGER AUTOMATED EMAILS, </a:t>
            </a:r>
          </a:p>
          <a:p>
            <a:endParaRPr lang="en-CA" b="1" dirty="0"/>
          </a:p>
          <a:p>
            <a:r>
              <a:rPr lang="en-CA" b="1" dirty="0"/>
              <a:t>AND GENERALLY I FIND THIS REALLY USEFEUL FOR PLANNING WHERE TO GROW FUTURE CAMPAIGNS AND HOW THEY INTERACT </a:t>
            </a:r>
          </a:p>
          <a:p>
            <a:endParaRPr lang="en-CA" b="1" dirty="0"/>
          </a:p>
          <a:p>
            <a:r>
              <a:rPr lang="en-CA" b="1" dirty="0"/>
              <a:t>WITH OTHER EMAILS I’LL BE SENDING OUT. </a:t>
            </a:r>
          </a:p>
          <a:p>
            <a:endParaRPr lang="en-CA" b="1" dirty="0"/>
          </a:p>
          <a:p>
            <a:r>
              <a:rPr lang="en-CA" b="1" dirty="0"/>
              <a:t>IT’S A LOT TO BALANCE TO MAKE SURE AUTOMATION WON’T OVERLAP WITH OTHER CAMPAIGNS AND OVERWHELM SUBSCRIBERS.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4676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9317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26289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30841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54602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5302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55616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74746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073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1281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775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337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7494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8648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58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6A16D3-8C8F-6C47-A019-FF3CBC78D7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8870" y="1762107"/>
            <a:ext cx="10897655" cy="3941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Heebo Light" pitchFamily="2" charset="-79"/>
                <a:cs typeface="Heebo Light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01EADD-2EDB-2A4E-A631-C4B36EB8DB31}"/>
              </a:ext>
            </a:extLst>
          </p:cNvPr>
          <p:cNvSpPr/>
          <p:nvPr/>
        </p:nvSpPr>
        <p:spPr>
          <a:xfrm>
            <a:off x="-1" y="5920353"/>
            <a:ext cx="12192001" cy="937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AC5B4C-3339-C24F-9BCC-54154BB00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70" y="669925"/>
            <a:ext cx="10897585" cy="7128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lang="en-US" sz="3600" b="0" i="0" kern="1200" dirty="0">
                <a:solidFill>
                  <a:srgbClr val="2D225C"/>
                </a:solidFill>
                <a:latin typeface="Heebo" pitchFamily="2" charset="-79"/>
                <a:ea typeface="Open Sans Semibold" panose="020B0606030504020204" pitchFamily="34" charset="0"/>
                <a:cs typeface="Heebo" pitchFamily="2" charset="-79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B322F4-D206-454C-BF16-E6B1F3C0F1DE}"/>
              </a:ext>
            </a:extLst>
          </p:cNvPr>
          <p:cNvSpPr/>
          <p:nvPr/>
        </p:nvSpPr>
        <p:spPr>
          <a:xfrm>
            <a:off x="0" y="6085489"/>
            <a:ext cx="10254549" cy="409904"/>
          </a:xfrm>
          <a:prstGeom prst="rect">
            <a:avLst/>
          </a:prstGeom>
          <a:solidFill>
            <a:srgbClr val="2C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A4AEA-2DFB-DE4E-9A13-587F54A676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6908" y="6039850"/>
            <a:ext cx="990819" cy="47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2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a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FE27ECB1-75D7-DA43-B11D-134ECF373F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8870" y="2672862"/>
            <a:ext cx="10897655" cy="30054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Heebo Light" pitchFamily="2" charset="-79"/>
                <a:cs typeface="Heebo Light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C8B7CA-4AF6-3047-B3AA-D1D4AAB118FF}"/>
              </a:ext>
            </a:extLst>
          </p:cNvPr>
          <p:cNvSpPr/>
          <p:nvPr/>
        </p:nvSpPr>
        <p:spPr>
          <a:xfrm>
            <a:off x="-1" y="5920353"/>
            <a:ext cx="12192001" cy="937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7BB9DC-BEAD-084F-99FF-CCB49B4AAE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70" y="669925"/>
            <a:ext cx="10897585" cy="7128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lang="en-US" sz="3600" b="0" i="0" kern="1200" dirty="0">
                <a:solidFill>
                  <a:srgbClr val="2D225C"/>
                </a:solidFill>
                <a:latin typeface="Heebo" pitchFamily="2" charset="-79"/>
                <a:ea typeface="Open Sans Semibold" panose="020B0606030504020204" pitchFamily="34" charset="0"/>
                <a:cs typeface="Heebo" pitchFamily="2" charset="-79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56BA3B8-3841-E043-8CB7-FA8432EC6DC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77819" y="1547518"/>
            <a:ext cx="10883917" cy="8933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18DCD"/>
              </a:buClr>
              <a:buFontTx/>
              <a:buNone/>
              <a:defRPr lang="en-US" sz="24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1pPr>
            <a:lvl2pPr>
              <a:lnSpc>
                <a:spcPct val="120000"/>
              </a:lnSpc>
              <a:buClr>
                <a:srgbClr val="218DCD"/>
              </a:buClr>
              <a:defRPr lang="en-US" sz="1800" b="0" i="0" kern="1200" dirty="0">
                <a:solidFill>
                  <a:schemeClr val="tx1"/>
                </a:solidFill>
                <a:latin typeface="Raleway ExtraLight" panose="020B0303030101060003" pitchFamily="34" charset="77"/>
                <a:ea typeface="Bebas Neue" charset="0"/>
                <a:cs typeface="Bebas Neue" charset="0"/>
              </a:defRPr>
            </a:lvl2pPr>
            <a:lvl3pPr>
              <a:lnSpc>
                <a:spcPct val="120000"/>
              </a:lnSpc>
              <a:buClr>
                <a:srgbClr val="218DCD"/>
              </a:buClr>
              <a:defRPr lang="en-US" sz="1600" b="0" i="0" kern="1200" dirty="0">
                <a:solidFill>
                  <a:schemeClr val="tx1"/>
                </a:solidFill>
                <a:latin typeface="Raleway ExtraLight" panose="020B0303030101060003" pitchFamily="34" charset="77"/>
                <a:ea typeface="Bebas Neue" charset="0"/>
                <a:cs typeface="Bebas Neue" charset="0"/>
              </a:defRPr>
            </a:lvl3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710E14-0ED2-394E-8AD7-ADE88169DE2E}"/>
              </a:ext>
            </a:extLst>
          </p:cNvPr>
          <p:cNvSpPr/>
          <p:nvPr/>
        </p:nvSpPr>
        <p:spPr>
          <a:xfrm>
            <a:off x="0" y="6085489"/>
            <a:ext cx="10254549" cy="409904"/>
          </a:xfrm>
          <a:prstGeom prst="rect">
            <a:avLst/>
          </a:prstGeom>
          <a:solidFill>
            <a:srgbClr val="2C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76999C-B8E6-A741-B2D3-2126881F7B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6908" y="6039850"/>
            <a:ext cx="990819" cy="47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3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and image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FAEF30AE-0E91-7449-9B65-D65D874205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54633" y="1917087"/>
            <a:ext cx="6711892" cy="3804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Heebo Light" pitchFamily="2" charset="-79"/>
                <a:cs typeface="Heebo Light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A61BA14-A881-9F40-B7D5-4E968CEE46D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77820" y="1917087"/>
            <a:ext cx="3528420" cy="38048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18DCD"/>
              </a:buClr>
              <a:buNone/>
              <a:defRPr lang="en-US" sz="20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1pPr>
            <a:lvl2pPr marL="457200" indent="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Clr>
                <a:srgbClr val="218DCD"/>
              </a:buClr>
              <a:buFont typeface="Courier New" panose="02070309020205020404" pitchFamily="49" charset="0"/>
              <a:buNone/>
              <a:defRPr lang="en-US" sz="18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2pPr>
            <a:lvl3pPr marL="914400" indent="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Clr>
                <a:srgbClr val="218DCD"/>
              </a:buClr>
              <a:buNone/>
              <a:defRPr lang="en-US" sz="16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3pPr>
            <a:lvl4pPr marL="1371600" indent="0">
              <a:buClr>
                <a:srgbClr val="218DCD"/>
              </a:buClr>
              <a:buFont typeface="Courier New" panose="02070309020205020404" pitchFamily="49" charset="0"/>
              <a:buNone/>
              <a:defRPr sz="1400" b="0" i="0">
                <a:latin typeface="Heebo Light" pitchFamily="2" charset="-79"/>
                <a:cs typeface="Heebo Light" pitchFamily="2" charset="-79"/>
              </a:defRPr>
            </a:lvl4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B2989C-5911-0743-8591-937BBB0E13B2}"/>
              </a:ext>
            </a:extLst>
          </p:cNvPr>
          <p:cNvSpPr/>
          <p:nvPr/>
        </p:nvSpPr>
        <p:spPr>
          <a:xfrm>
            <a:off x="-1" y="5920353"/>
            <a:ext cx="12192001" cy="937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6CD5A6-7FC3-9E4F-9149-24C0FE140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70" y="669925"/>
            <a:ext cx="10897585" cy="7128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lang="en-US" sz="3600" b="0" i="0" kern="1200" dirty="0">
                <a:solidFill>
                  <a:srgbClr val="2D225C"/>
                </a:solidFill>
                <a:latin typeface="Heebo" pitchFamily="2" charset="-79"/>
                <a:ea typeface="Open Sans Semibold" panose="020B0606030504020204" pitchFamily="34" charset="0"/>
                <a:cs typeface="Heebo" pitchFamily="2" charset="-79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1241E7-A376-DF4C-B177-333A4F5D2C3C}"/>
              </a:ext>
            </a:extLst>
          </p:cNvPr>
          <p:cNvSpPr/>
          <p:nvPr/>
        </p:nvSpPr>
        <p:spPr>
          <a:xfrm>
            <a:off x="0" y="6085489"/>
            <a:ext cx="10254549" cy="409904"/>
          </a:xfrm>
          <a:prstGeom prst="rect">
            <a:avLst/>
          </a:prstGeom>
          <a:solidFill>
            <a:srgbClr val="2C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0F9F4-CFD4-AD48-92E0-0ABC8ADF3A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6908" y="6039850"/>
            <a:ext cx="990819" cy="47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0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 points and image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6F24301A-EBBC-904C-A543-9872CE2E8E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54633" y="1917087"/>
            <a:ext cx="6711892" cy="3804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Heebo Light" pitchFamily="2" charset="-79"/>
                <a:cs typeface="Heebo Light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9D478CA-6103-5C4F-8853-33B1688F147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77820" y="1917087"/>
            <a:ext cx="3528420" cy="380484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D225C"/>
              </a:buClr>
              <a:defRPr lang="en-US" sz="20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1pPr>
            <a:lvl2pPr marL="685800" indent="-2286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D225C"/>
              </a:buClr>
              <a:buFont typeface="Courier New" panose="02070309020205020404" pitchFamily="49" charset="0"/>
              <a:buChar char="o"/>
              <a:defRPr lang="en-US" sz="18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D225C"/>
              </a:buClr>
              <a:defRPr lang="en-US" sz="16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3pPr>
            <a:lvl4pPr marL="1600200" indent="-228600">
              <a:lnSpc>
                <a:spcPct val="120000"/>
              </a:lnSpc>
              <a:spcAft>
                <a:spcPts val="1200"/>
              </a:spcAft>
              <a:buClr>
                <a:srgbClr val="2D225C"/>
              </a:buClr>
              <a:buFont typeface="Courier New" panose="02070309020205020404" pitchFamily="49" charset="0"/>
              <a:buChar char="o"/>
              <a:defRPr sz="1400" b="0" i="0">
                <a:latin typeface="Heebo Light" pitchFamily="2" charset="-79"/>
                <a:cs typeface="Heebo Light" pitchFamily="2" charset="-79"/>
              </a:defRPr>
            </a:lvl4pPr>
          </a:lstStyle>
          <a:p>
            <a:pPr lvl="0"/>
            <a:r>
              <a:rPr lang="en-US" dirty="0"/>
              <a:t>Add bullet points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4435A8-4AF6-F641-A1A4-1C302E6BF9A8}"/>
              </a:ext>
            </a:extLst>
          </p:cNvPr>
          <p:cNvSpPr/>
          <p:nvPr/>
        </p:nvSpPr>
        <p:spPr>
          <a:xfrm>
            <a:off x="-1" y="5920353"/>
            <a:ext cx="12192001" cy="937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C9A3C1-308A-F448-94F4-860DF3FFA7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70" y="669925"/>
            <a:ext cx="10897585" cy="7128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lang="en-US" sz="3600" b="0" i="0" kern="1200" dirty="0">
                <a:solidFill>
                  <a:srgbClr val="2D225C"/>
                </a:solidFill>
                <a:latin typeface="Heebo" pitchFamily="2" charset="-79"/>
                <a:ea typeface="Open Sans Semibold" panose="020B0606030504020204" pitchFamily="34" charset="0"/>
                <a:cs typeface="Heebo" pitchFamily="2" charset="-79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71D275-77E7-0A4E-8851-5C20DB4DCD5E}"/>
              </a:ext>
            </a:extLst>
          </p:cNvPr>
          <p:cNvSpPr/>
          <p:nvPr/>
        </p:nvSpPr>
        <p:spPr>
          <a:xfrm>
            <a:off x="0" y="6085489"/>
            <a:ext cx="10254549" cy="409904"/>
          </a:xfrm>
          <a:prstGeom prst="rect">
            <a:avLst/>
          </a:prstGeom>
          <a:solidFill>
            <a:srgbClr val="2C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AE0496-BC00-8745-8B49-66BD704FC2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6908" y="6039850"/>
            <a:ext cx="990819" cy="47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0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F74F57-3518-43F1-ABF1-6959897D1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6638" y="682625"/>
            <a:ext cx="3344862" cy="3028950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9916C56-DD4D-4C83-B228-C872E6804A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8525" y="682625"/>
            <a:ext cx="6754813" cy="463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SPEAKER NAME</a:t>
            </a:r>
          </a:p>
          <a:p>
            <a:pPr lvl="0"/>
            <a:endParaRPr lang="en-CA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7EAC6E4-259D-43D3-A157-4BB04DE0A3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08524" y="1339992"/>
            <a:ext cx="6754813" cy="463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JOB TITLE, COMPANY NAME</a:t>
            </a:r>
          </a:p>
          <a:p>
            <a:pPr lvl="0"/>
            <a:endParaRPr lang="en-CA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B96F244-1B5E-4EAC-BD2C-7806A5EBC6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8524" y="1997359"/>
            <a:ext cx="6754813" cy="463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WEBSITE</a:t>
            </a:r>
          </a:p>
          <a:p>
            <a:pPr lvl="0"/>
            <a:endParaRPr lang="en-CA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D9FDDC2-1088-45B4-AFF9-B006AAA43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08523" y="2689082"/>
            <a:ext cx="6754813" cy="463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TWITTER LINK</a:t>
            </a:r>
          </a:p>
          <a:p>
            <a:pPr lvl="0"/>
            <a:endParaRPr lang="en-CA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473ABC0F-D641-4DFF-8B9E-C3E9DB9378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6638" y="4164961"/>
            <a:ext cx="6754813" cy="2317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BIO HERE</a:t>
            </a:r>
          </a:p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068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500A33-54AD-1F40-BF02-FE43B1108053}"/>
              </a:ext>
            </a:extLst>
          </p:cNvPr>
          <p:cNvSpPr/>
          <p:nvPr/>
        </p:nvSpPr>
        <p:spPr>
          <a:xfrm>
            <a:off x="0" y="899714"/>
            <a:ext cx="12192000" cy="2186385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B7BD0-5DF9-5F4D-B0FB-DFAF9B0627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1262" y="1368838"/>
            <a:ext cx="10689474" cy="6176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4400" b="0" i="0" kern="1200" dirty="0">
                <a:solidFill>
                  <a:schemeClr val="bg1"/>
                </a:solidFill>
                <a:latin typeface="Heebo" pitchFamily="2" charset="-79"/>
                <a:ea typeface="Open Sans" panose="020B0606030504020204" pitchFamily="34" charset="0"/>
                <a:cs typeface="Heebo" pitchFamily="2" charset="-79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main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146F27-9305-D047-B064-676C8F9133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574" y="5597236"/>
            <a:ext cx="1816847" cy="86423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4AB27A-504F-FB48-9CA4-21A7F805323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50888" y="2141317"/>
            <a:ext cx="10690225" cy="7171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3A7973-C8CE-4D22-9312-233D789B06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D1C5B"/>
              </a:gs>
              <a:gs pos="74000">
                <a:srgbClr val="56B0AB"/>
              </a:gs>
              <a:gs pos="83000">
                <a:srgbClr val="56B0AB"/>
              </a:gs>
              <a:gs pos="100000">
                <a:srgbClr val="56B0AB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4009BDF-786C-4821-B60E-E2E45949F9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20427" y="1658796"/>
            <a:ext cx="7151143" cy="5053474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D3280D0-9A7C-4E2A-AC8B-F48858DBCA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1043" y="5702709"/>
            <a:ext cx="1817210" cy="10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93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2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3487A1C8-E21E-1540-89AD-CA606624BA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1916" y="5075874"/>
            <a:ext cx="10048167" cy="116621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10000"/>
              </a:lnSpc>
              <a:defRPr lang="en-US" sz="5400" b="0" i="0" kern="1200" dirty="0">
                <a:solidFill>
                  <a:srgbClr val="2D225C"/>
                </a:solidFill>
                <a:latin typeface="Heebo" pitchFamily="2" charset="-79"/>
                <a:ea typeface="Open Sans Semibold" panose="020B0606030504020204" pitchFamily="34" charset="0"/>
                <a:cs typeface="Heebo" pitchFamily="2" charset="-79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5" name="Picture Placeholder 19">
            <a:extLst>
              <a:ext uri="{FF2B5EF4-FFF2-40B4-BE49-F238E27FC236}">
                <a16:creationId xmlns:a16="http://schemas.microsoft.com/office/drawing/2014/main" id="{BAFB968C-DF3E-5C48-A7E4-15E7A6D7E5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68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Heebo Light" pitchFamily="2" charset="-79"/>
                <a:cs typeface="Heebo Light" pitchFamily="2" charset="-79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B2C96D-CCAD-D94E-8245-5675CC718384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77820" y="1779988"/>
            <a:ext cx="7135728" cy="3931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18DCD"/>
              </a:buClr>
              <a:buNone/>
              <a:defRPr lang="en-US" sz="20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1pPr>
            <a:lvl2pPr marL="457200" indent="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Clr>
                <a:srgbClr val="218DCD"/>
              </a:buClr>
              <a:buFont typeface="Courier New" panose="02070309020205020404" pitchFamily="49" charset="0"/>
              <a:buNone/>
              <a:defRPr lang="en-US" sz="18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2pPr>
            <a:lvl3pPr marL="914400" indent="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Clr>
                <a:srgbClr val="218DCD"/>
              </a:buClr>
              <a:buNone/>
              <a:defRPr lang="en-US" sz="16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3pPr>
            <a:lvl4pPr marL="1371600" indent="0">
              <a:buClr>
                <a:srgbClr val="218DCD"/>
              </a:buClr>
              <a:buFont typeface="Courier New" panose="02070309020205020404" pitchFamily="49" charset="0"/>
              <a:buNone/>
              <a:defRPr sz="1400" b="0" i="0">
                <a:latin typeface="Heebo Light" pitchFamily="2" charset="-79"/>
                <a:cs typeface="Heebo Light" pitchFamily="2" charset="-79"/>
              </a:defRPr>
            </a:lvl4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468221-5EEC-BD49-B2D3-37CBBF190D82}"/>
              </a:ext>
            </a:extLst>
          </p:cNvPr>
          <p:cNvSpPr/>
          <p:nvPr/>
        </p:nvSpPr>
        <p:spPr>
          <a:xfrm>
            <a:off x="-1" y="5920353"/>
            <a:ext cx="8575965" cy="937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4BF062-350E-EB41-BF08-89E89E87437A}"/>
              </a:ext>
            </a:extLst>
          </p:cNvPr>
          <p:cNvSpPr/>
          <p:nvPr/>
        </p:nvSpPr>
        <p:spPr>
          <a:xfrm>
            <a:off x="8750686" y="5711252"/>
            <a:ext cx="3441314" cy="824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B5355703-BF6A-5F4A-80D8-CE2D9C7BD3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75964" y="0"/>
            <a:ext cx="361603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Heebo Light" pitchFamily="2" charset="-79"/>
                <a:cs typeface="Heebo Light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0EF62D-CB5D-F24E-9732-BD38098C74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70" y="669925"/>
            <a:ext cx="7135727" cy="7128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lang="en-US" sz="3600" b="0" i="0" kern="1200" dirty="0">
                <a:solidFill>
                  <a:srgbClr val="2D225C"/>
                </a:solidFill>
                <a:latin typeface="Heebo" pitchFamily="2" charset="-79"/>
                <a:ea typeface="Open Sans Semibold" panose="020B0606030504020204" pitchFamily="34" charset="0"/>
                <a:cs typeface="Heebo" pitchFamily="2" charset="-79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93F801-B941-FD4F-81D2-1B954764E8C7}"/>
              </a:ext>
            </a:extLst>
          </p:cNvPr>
          <p:cNvSpPr/>
          <p:nvPr/>
        </p:nvSpPr>
        <p:spPr>
          <a:xfrm>
            <a:off x="-1" y="6085489"/>
            <a:ext cx="6590371" cy="409904"/>
          </a:xfrm>
          <a:prstGeom prst="rect">
            <a:avLst/>
          </a:prstGeom>
          <a:solidFill>
            <a:srgbClr val="2C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E9339D-9C62-5E45-B954-CEFDFA8EA3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2729" y="6039850"/>
            <a:ext cx="990819" cy="47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5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 poin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1FF6386-C225-AC4D-8F75-A8EF14CC87D7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77820" y="1779988"/>
            <a:ext cx="7135728" cy="393126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D225C"/>
              </a:buClr>
              <a:defRPr lang="en-US" sz="20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1pPr>
            <a:lvl2pPr marL="685800" indent="-2286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D225C"/>
              </a:buClr>
              <a:buFont typeface="Courier New" panose="02070309020205020404" pitchFamily="49" charset="0"/>
              <a:buChar char="o"/>
              <a:defRPr lang="en-US" sz="18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D225C"/>
              </a:buClr>
              <a:defRPr lang="en-US" sz="16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3pPr>
            <a:lvl4pPr marL="1600200" indent="-228600">
              <a:lnSpc>
                <a:spcPct val="120000"/>
              </a:lnSpc>
              <a:spcAft>
                <a:spcPts val="1200"/>
              </a:spcAft>
              <a:buClr>
                <a:srgbClr val="2D225C"/>
              </a:buClr>
              <a:buFont typeface="Courier New" panose="02070309020205020404" pitchFamily="49" charset="0"/>
              <a:buChar char="o"/>
              <a:defRPr sz="1400" b="0" i="0">
                <a:latin typeface="Heebo Light" pitchFamily="2" charset="-79"/>
                <a:cs typeface="Heebo Light" pitchFamily="2" charset="-79"/>
              </a:defRPr>
            </a:lvl4pPr>
          </a:lstStyle>
          <a:p>
            <a:pPr lvl="0"/>
            <a:r>
              <a:rPr lang="en-US" dirty="0"/>
              <a:t>Add bullet points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607255-EE39-9842-962B-89C929FDF9CA}"/>
              </a:ext>
            </a:extLst>
          </p:cNvPr>
          <p:cNvSpPr/>
          <p:nvPr/>
        </p:nvSpPr>
        <p:spPr>
          <a:xfrm>
            <a:off x="-1" y="5920353"/>
            <a:ext cx="8575965" cy="937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BE761D-63DC-0B41-AD43-A168EBF2AEB7}"/>
              </a:ext>
            </a:extLst>
          </p:cNvPr>
          <p:cNvSpPr/>
          <p:nvPr/>
        </p:nvSpPr>
        <p:spPr>
          <a:xfrm>
            <a:off x="8750686" y="5711252"/>
            <a:ext cx="3441314" cy="824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6ABEE8ED-FDFD-A54A-ABA1-F99038B8B1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75964" y="0"/>
            <a:ext cx="361603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Heebo Light" pitchFamily="2" charset="-79"/>
                <a:cs typeface="Heebo Light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716D0D2-B1C7-0343-A18F-D3A15D3243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70" y="669925"/>
            <a:ext cx="7135727" cy="7128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lang="en-US" sz="3600" b="0" i="0" kern="1200" dirty="0">
                <a:solidFill>
                  <a:srgbClr val="2D225C"/>
                </a:solidFill>
                <a:latin typeface="Heebo" pitchFamily="2" charset="-79"/>
                <a:ea typeface="Open Sans Semibold" panose="020B0606030504020204" pitchFamily="34" charset="0"/>
                <a:cs typeface="Heebo" pitchFamily="2" charset="-79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F596D4-FE0D-5A41-A4C3-C8B47F0156BC}"/>
              </a:ext>
            </a:extLst>
          </p:cNvPr>
          <p:cNvSpPr/>
          <p:nvPr/>
        </p:nvSpPr>
        <p:spPr>
          <a:xfrm>
            <a:off x="-1" y="6085489"/>
            <a:ext cx="6590371" cy="409904"/>
          </a:xfrm>
          <a:prstGeom prst="rect">
            <a:avLst/>
          </a:prstGeom>
          <a:solidFill>
            <a:srgbClr val="2C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D2EDD84-5E26-E74B-B000-AC91BE35C7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2729" y="6039850"/>
            <a:ext cx="990819" cy="47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E55DF75-6457-A145-9D72-64DB5053ED18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77819" y="1779988"/>
            <a:ext cx="10788753" cy="3931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18DCD"/>
              </a:buClr>
              <a:buNone/>
              <a:defRPr lang="en-US" sz="20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1pPr>
            <a:lvl2pPr marL="457200" indent="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Clr>
                <a:srgbClr val="218DCD"/>
              </a:buClr>
              <a:buFont typeface="Courier New" panose="02070309020205020404" pitchFamily="49" charset="0"/>
              <a:buNone/>
              <a:defRPr lang="en-US" sz="18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2pPr>
            <a:lvl3pPr marL="914400" indent="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Clr>
                <a:srgbClr val="218DCD"/>
              </a:buClr>
              <a:buNone/>
              <a:defRPr lang="en-US" sz="16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3pPr>
            <a:lvl4pPr marL="1371600" indent="0">
              <a:buClr>
                <a:srgbClr val="218DCD"/>
              </a:buClr>
              <a:buFont typeface="Courier New" panose="02070309020205020404" pitchFamily="49" charset="0"/>
              <a:buNone/>
              <a:defRPr sz="1400" b="0" i="0">
                <a:latin typeface="Heebo Light" pitchFamily="2" charset="-79"/>
                <a:cs typeface="Heebo Light" pitchFamily="2" charset="-79"/>
              </a:defRPr>
            </a:lvl4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4CB806-B9A2-C845-AB5D-3C6BF470A148}"/>
              </a:ext>
            </a:extLst>
          </p:cNvPr>
          <p:cNvSpPr/>
          <p:nvPr/>
        </p:nvSpPr>
        <p:spPr>
          <a:xfrm>
            <a:off x="-1" y="5920353"/>
            <a:ext cx="12192001" cy="937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642FEF8-3A08-344E-9BAC-055CE9AC2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70" y="669925"/>
            <a:ext cx="10788754" cy="7128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lang="en-US" sz="3600" b="0" i="0" kern="1200" dirty="0">
                <a:solidFill>
                  <a:srgbClr val="2D225C"/>
                </a:solidFill>
                <a:latin typeface="Heebo" pitchFamily="2" charset="-79"/>
                <a:ea typeface="Open Sans Semibold" panose="020B0606030504020204" pitchFamily="34" charset="0"/>
                <a:cs typeface="Heebo" pitchFamily="2" charset="-79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378071-F915-3B46-B658-38E8EDF98878}"/>
              </a:ext>
            </a:extLst>
          </p:cNvPr>
          <p:cNvSpPr/>
          <p:nvPr/>
        </p:nvSpPr>
        <p:spPr>
          <a:xfrm>
            <a:off x="0" y="6085489"/>
            <a:ext cx="10254549" cy="409904"/>
          </a:xfrm>
          <a:prstGeom prst="rect">
            <a:avLst/>
          </a:prstGeom>
          <a:solidFill>
            <a:srgbClr val="2C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70878BA-4B8A-0248-980E-894A4C23BB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6908" y="6039850"/>
            <a:ext cx="990819" cy="47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8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BB7138-1DA1-4D4D-8FF7-F014B41A70B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77820" y="1779988"/>
            <a:ext cx="10788756" cy="393126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D225C"/>
              </a:buClr>
              <a:defRPr lang="en-US" sz="20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1pPr>
            <a:lvl2pPr marL="685800" indent="-2286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D225C"/>
              </a:buClr>
              <a:buFont typeface="Courier New" panose="02070309020205020404" pitchFamily="49" charset="0"/>
              <a:buChar char="o"/>
              <a:defRPr lang="en-US" sz="18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D225C"/>
              </a:buClr>
              <a:defRPr lang="en-US" sz="16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3pPr>
            <a:lvl4pPr marL="1600200" indent="-228600">
              <a:lnSpc>
                <a:spcPct val="120000"/>
              </a:lnSpc>
              <a:spcAft>
                <a:spcPts val="1200"/>
              </a:spcAft>
              <a:buClr>
                <a:srgbClr val="2D225C"/>
              </a:buClr>
              <a:buFont typeface="Courier New" panose="02070309020205020404" pitchFamily="49" charset="0"/>
              <a:buChar char="o"/>
              <a:defRPr sz="1400" b="0" i="0">
                <a:latin typeface="Heebo Light" pitchFamily="2" charset="-79"/>
                <a:cs typeface="Heebo Light" pitchFamily="2" charset="-79"/>
              </a:defRPr>
            </a:lvl4pPr>
          </a:lstStyle>
          <a:p>
            <a:pPr lvl="0"/>
            <a:r>
              <a:rPr lang="en-US" dirty="0"/>
              <a:t>Add bullet points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6A9736-8FC6-CD45-8DB4-89ED27E0EB70}"/>
              </a:ext>
            </a:extLst>
          </p:cNvPr>
          <p:cNvSpPr/>
          <p:nvPr/>
        </p:nvSpPr>
        <p:spPr>
          <a:xfrm>
            <a:off x="-1" y="5920353"/>
            <a:ext cx="12192001" cy="937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DB80D8-AA67-A84B-9805-553001815D25}"/>
              </a:ext>
            </a:extLst>
          </p:cNvPr>
          <p:cNvSpPr/>
          <p:nvPr/>
        </p:nvSpPr>
        <p:spPr>
          <a:xfrm>
            <a:off x="8750686" y="5711252"/>
            <a:ext cx="3441314" cy="824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CA3E4E0-14F3-EC4E-BB35-535577123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70" y="669925"/>
            <a:ext cx="10788754" cy="7128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lang="en-US" sz="3600" b="0" i="0" kern="1200" dirty="0">
                <a:solidFill>
                  <a:srgbClr val="2D225C"/>
                </a:solidFill>
                <a:latin typeface="Heebo" pitchFamily="2" charset="-79"/>
                <a:ea typeface="Open Sans Semibold" panose="020B0606030504020204" pitchFamily="34" charset="0"/>
                <a:cs typeface="Heebo" pitchFamily="2" charset="-79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3C6EDD-E158-2044-BC5B-B7A4A44BEF11}"/>
              </a:ext>
            </a:extLst>
          </p:cNvPr>
          <p:cNvSpPr/>
          <p:nvPr/>
        </p:nvSpPr>
        <p:spPr>
          <a:xfrm>
            <a:off x="0" y="6085489"/>
            <a:ext cx="10254549" cy="409904"/>
          </a:xfrm>
          <a:prstGeom prst="rect">
            <a:avLst/>
          </a:prstGeom>
          <a:solidFill>
            <a:srgbClr val="2C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064C120-2E8F-234F-9735-8011DE1CD6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6908" y="6039850"/>
            <a:ext cx="990819" cy="47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8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5870D82-CA84-8C43-8BCF-4BC53C5B9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70" y="669925"/>
            <a:ext cx="10788754" cy="7128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lang="en-US" sz="3600" b="0" i="0" kern="1200" dirty="0">
                <a:solidFill>
                  <a:srgbClr val="2D225C"/>
                </a:solidFill>
                <a:latin typeface="Heebo" pitchFamily="2" charset="-79"/>
                <a:ea typeface="Open Sans Semibold" panose="020B0606030504020204" pitchFamily="34" charset="0"/>
                <a:cs typeface="Heebo" pitchFamily="2" charset="-79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B7739D-C3AC-A447-8D9D-160BC039EF5C}"/>
              </a:ext>
            </a:extLst>
          </p:cNvPr>
          <p:cNvSpPr/>
          <p:nvPr/>
        </p:nvSpPr>
        <p:spPr>
          <a:xfrm>
            <a:off x="0" y="6085489"/>
            <a:ext cx="10254549" cy="409904"/>
          </a:xfrm>
          <a:prstGeom prst="rect">
            <a:avLst/>
          </a:prstGeom>
          <a:solidFill>
            <a:srgbClr val="2C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F5158E-0291-AF45-AB98-9B95A8B4D1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6908" y="6039850"/>
            <a:ext cx="990819" cy="47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5870D82-CA84-8C43-8BCF-4BC53C5B9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70" y="669925"/>
            <a:ext cx="10788754" cy="7128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lang="en-US" sz="3600" b="0" i="0" kern="1200" dirty="0">
                <a:solidFill>
                  <a:srgbClr val="2D225C"/>
                </a:solidFill>
                <a:latin typeface="Heebo" pitchFamily="2" charset="-79"/>
                <a:ea typeface="Open Sans Semibold" panose="020B0606030504020204" pitchFamily="34" charset="0"/>
                <a:cs typeface="Heebo" pitchFamily="2" charset="-79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43EA0A-0044-A94C-9EB0-35B2B0442C10}"/>
              </a:ext>
            </a:extLst>
          </p:cNvPr>
          <p:cNvSpPr/>
          <p:nvPr/>
        </p:nvSpPr>
        <p:spPr>
          <a:xfrm>
            <a:off x="0" y="6085489"/>
            <a:ext cx="10254549" cy="409904"/>
          </a:xfrm>
          <a:prstGeom prst="rect">
            <a:avLst/>
          </a:prstGeom>
          <a:solidFill>
            <a:srgbClr val="2C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35D036-5EB3-C341-8E23-784A9CBBBA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6908" y="6039850"/>
            <a:ext cx="990819" cy="47130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30332B-22C8-4944-9AFF-0CCBBE649C72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77819" y="1547518"/>
            <a:ext cx="10883917" cy="8933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18DCD"/>
              </a:buClr>
              <a:buFontTx/>
              <a:buNone/>
              <a:defRPr lang="en-US" sz="24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1pPr>
            <a:lvl2pPr>
              <a:lnSpc>
                <a:spcPct val="120000"/>
              </a:lnSpc>
              <a:buClr>
                <a:srgbClr val="218DCD"/>
              </a:buClr>
              <a:defRPr lang="en-US" sz="1800" b="0" i="0" kern="1200" dirty="0">
                <a:solidFill>
                  <a:schemeClr val="tx1"/>
                </a:solidFill>
                <a:latin typeface="Raleway ExtraLight" panose="020B0303030101060003" pitchFamily="34" charset="77"/>
                <a:ea typeface="Bebas Neue" charset="0"/>
                <a:cs typeface="Bebas Neue" charset="0"/>
              </a:defRPr>
            </a:lvl2pPr>
            <a:lvl3pPr>
              <a:lnSpc>
                <a:spcPct val="120000"/>
              </a:lnSpc>
              <a:buClr>
                <a:srgbClr val="218DCD"/>
              </a:buClr>
              <a:defRPr lang="en-US" sz="1600" b="0" i="0" kern="1200" dirty="0">
                <a:solidFill>
                  <a:schemeClr val="tx1"/>
                </a:solidFill>
                <a:latin typeface="Raleway ExtraLight" panose="020B0303030101060003" pitchFamily="34" charset="77"/>
                <a:ea typeface="Bebas Neue" charset="0"/>
                <a:cs typeface="Bebas Neue" charset="0"/>
              </a:defRPr>
            </a:lvl3pPr>
          </a:lstStyle>
          <a:p>
            <a:pPr lvl="0"/>
            <a:r>
              <a:rPr lang="en-US" dirty="0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263979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216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3" r:id="rId3"/>
    <p:sldLayoutId id="2147483655" r:id="rId4"/>
    <p:sldLayoutId id="2147483651" r:id="rId5"/>
    <p:sldLayoutId id="2147483654" r:id="rId6"/>
    <p:sldLayoutId id="2147483659" r:id="rId7"/>
    <p:sldLayoutId id="2147483660" r:id="rId8"/>
    <p:sldLayoutId id="2147483664" r:id="rId9"/>
    <p:sldLayoutId id="2147483661" r:id="rId10"/>
    <p:sldLayoutId id="2147483658" r:id="rId11"/>
    <p:sldLayoutId id="2147483657" r:id="rId12"/>
    <p:sldLayoutId id="2147483662" r:id="rId13"/>
    <p:sldLayoutId id="2147483665" r:id="rId14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otsuite.com/plans/free-accoun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pricing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4732E86-B1C3-4311-A1CA-853898770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263" y="705934"/>
            <a:ext cx="10689474" cy="739661"/>
          </a:xfrm>
        </p:spPr>
        <p:txBody>
          <a:bodyPr/>
          <a:lstStyle/>
          <a:p>
            <a:r>
              <a:rPr lang="en-CA" sz="4800" dirty="0"/>
              <a:t>How to be your own marketing team</a:t>
            </a:r>
          </a:p>
          <a:p>
            <a:endParaRPr lang="en-CA" sz="4800" dirty="0"/>
          </a:p>
        </p:txBody>
      </p:sp>
    </p:spTree>
    <p:extLst>
      <p:ext uri="{BB962C8B-B14F-4D97-AF65-F5344CB8AC3E}">
        <p14:creationId xmlns:p14="http://schemas.microsoft.com/office/powerpoint/2010/main" val="362257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F23C6-F1B1-45E6-B602-F3B25F382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Messaging Best Practices</a:t>
            </a:r>
          </a:p>
        </p:txBody>
      </p:sp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D924D01B-D8E2-44B6-A54B-55322A8F5E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46697" r="-46697" b="-309"/>
          <a:stretch/>
        </p:blipFill>
        <p:spPr>
          <a:xfrm>
            <a:off x="-1" y="321276"/>
            <a:ext cx="12192000" cy="4468761"/>
          </a:xfrm>
        </p:spPr>
      </p:pic>
    </p:spTree>
    <p:extLst>
      <p:ext uri="{BB962C8B-B14F-4D97-AF65-F5344CB8AC3E}">
        <p14:creationId xmlns:p14="http://schemas.microsoft.com/office/powerpoint/2010/main" val="99906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Finding the Right Message</a:t>
            </a:r>
          </a:p>
        </p:txBody>
      </p:sp>
      <p:pic>
        <p:nvPicPr>
          <p:cNvPr id="8196" name="Picture 4" descr="Design a Better Homepage with the StoryBrand Framework | Toptal">
            <a:extLst>
              <a:ext uri="{FF2B5EF4-FFF2-40B4-BE49-F238E27FC236}">
                <a16:creationId xmlns:a16="http://schemas.microsoft.com/office/drawing/2014/main" id="{2FFD3DCB-6652-475D-A023-2B93DCEC82C4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67" y="1779588"/>
            <a:ext cx="9940842" cy="393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1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asted-image.pdf" descr="pasted-image.pdf"/>
          <p:cNvPicPr>
            <a:picLocks noChangeAspect="1"/>
          </p:cNvPicPr>
          <p:nvPr/>
        </p:nvPicPr>
        <p:blipFill rotWithShape="1">
          <a:blip r:embed="rId3"/>
          <a:srcRect t="11410" b="7957"/>
          <a:stretch/>
        </p:blipFill>
        <p:spPr>
          <a:xfrm>
            <a:off x="1" y="333633"/>
            <a:ext cx="12192000" cy="5529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 We Think of this Website?</a:t>
            </a:r>
          </a:p>
        </p:txBody>
      </p:sp>
      <p:pic>
        <p:nvPicPr>
          <p:cNvPr id="4" name="pasted-image.pdf" descr="pasted-image.pdf">
            <a:extLst>
              <a:ext uri="{FF2B5EF4-FFF2-40B4-BE49-F238E27FC236}">
                <a16:creationId xmlns:a16="http://schemas.microsoft.com/office/drawing/2014/main" id="{8CC9171E-4D82-476C-B8FE-F89BA424C6E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2240692" y="1483914"/>
            <a:ext cx="7710616" cy="43372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8197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800" dirty="0"/>
              <a:t>Marketing isn’t just for marketers. EVERYONE needs to be involved!</a:t>
            </a:r>
          </a:p>
        </p:txBody>
      </p:sp>
      <p:pic>
        <p:nvPicPr>
          <p:cNvPr id="11268" name="Picture 4" descr="Winning The Telephone Game. Designers, developers and communication | by  Dylan van Sprang | Prototypr">
            <a:extLst>
              <a:ext uri="{FF2B5EF4-FFF2-40B4-BE49-F238E27FC236}">
                <a16:creationId xmlns:a16="http://schemas.microsoft.com/office/drawing/2014/main" id="{8FCB9E44-AD86-439A-9D8D-F234127F12DE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697" y="1254702"/>
            <a:ext cx="8056606" cy="460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1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F23C6-F1B1-45E6-B602-F3B25F382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Social Media Best Practices</a:t>
            </a:r>
          </a:p>
        </p:txBody>
      </p:sp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D924D01B-D8E2-44B6-A54B-55322A8F5E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46697" r="-46697" b="-309"/>
          <a:stretch/>
        </p:blipFill>
        <p:spPr>
          <a:xfrm>
            <a:off x="-1" y="321276"/>
            <a:ext cx="12192000" cy="4468761"/>
          </a:xfrm>
        </p:spPr>
      </p:pic>
    </p:spTree>
    <p:extLst>
      <p:ext uri="{BB962C8B-B14F-4D97-AF65-F5344CB8AC3E}">
        <p14:creationId xmlns:p14="http://schemas.microsoft.com/office/powerpoint/2010/main" val="356566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7819" y="1668775"/>
            <a:ext cx="10788753" cy="3931264"/>
          </a:xfrm>
        </p:spPr>
        <p:txBody>
          <a:bodyPr/>
          <a:lstStyle/>
          <a:p>
            <a:r>
              <a:rPr lang="en-CA" b="1" dirty="0"/>
              <a:t>Key Metrics to watch on social media are: 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Impressions </a:t>
            </a:r>
            <a:r>
              <a:rPr lang="en-CA" dirty="0"/>
              <a:t>(How many people view your content)</a:t>
            </a:r>
            <a:endParaRPr lang="en-CA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Engagements </a:t>
            </a:r>
            <a:r>
              <a:rPr lang="en-CA" dirty="0"/>
              <a:t>(How many shares, likes, comments, and link clicks you get)</a:t>
            </a:r>
            <a:endParaRPr lang="en-CA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Engagement Rate</a:t>
            </a:r>
            <a:r>
              <a:rPr lang="en-CA" dirty="0"/>
              <a:t> (What percentage of users who engage with your content)</a:t>
            </a:r>
          </a:p>
          <a:p>
            <a:r>
              <a:rPr lang="en-CA" b="1" dirty="0"/>
              <a:t>Where to access these metrics: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Twitter </a:t>
            </a:r>
            <a:r>
              <a:rPr lang="en-CA" dirty="0"/>
              <a:t>(Visit Analytics.Twitter.com while logged in, select the “tweets” submenu)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LinkedIn</a:t>
            </a:r>
            <a:r>
              <a:rPr lang="en-CA" dirty="0"/>
              <a:t> (Visit “Analytics” from your company page, select the “updates” submenu)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Facebook</a:t>
            </a:r>
            <a:r>
              <a:rPr lang="en-CA" dirty="0"/>
              <a:t> (Visit “Insights” from your company page, select the “posts” submenu)</a:t>
            </a:r>
            <a:endParaRPr lang="en-CA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Metrics, Metrics, Metrics!</a:t>
            </a:r>
          </a:p>
        </p:txBody>
      </p:sp>
    </p:spTree>
    <p:extLst>
      <p:ext uri="{BB962C8B-B14F-4D97-AF65-F5344CB8AC3E}">
        <p14:creationId xmlns:p14="http://schemas.microsoft.com/office/powerpoint/2010/main" val="220829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68870" y="1463368"/>
            <a:ext cx="11155593" cy="3931264"/>
          </a:xfrm>
        </p:spPr>
        <p:txBody>
          <a:bodyPr>
            <a:normAutofit/>
          </a:bodyPr>
          <a:lstStyle/>
          <a:p>
            <a:r>
              <a:rPr lang="en-CA" b="1" dirty="0"/>
              <a:t>Awareness –</a:t>
            </a:r>
            <a:r>
              <a:rPr lang="en-CA" dirty="0"/>
              <a:t> Largely attained by using hashtags and user’s sharing your content, increases awareness of who you are, and what you do.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Social Media Content Phases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F06EE-2145-4FC1-B6B7-CF5C428379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3" b="16152"/>
          <a:stretch/>
        </p:blipFill>
        <p:spPr>
          <a:xfrm>
            <a:off x="3325810" y="2347783"/>
            <a:ext cx="5540379" cy="369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6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68870" y="1382751"/>
            <a:ext cx="11155593" cy="3931264"/>
          </a:xfrm>
        </p:spPr>
        <p:txBody>
          <a:bodyPr>
            <a:normAutofit/>
          </a:bodyPr>
          <a:lstStyle/>
          <a:p>
            <a:r>
              <a:rPr lang="en-CA" b="1" dirty="0"/>
              <a:t>Consideration –</a:t>
            </a:r>
            <a:r>
              <a:rPr lang="en-CA" dirty="0"/>
              <a:t> Users who are in the consideration phase have either followed your page after finding you on social media, or are curious about </a:t>
            </a:r>
            <a:r>
              <a:rPr lang="en-CA" b="1" dirty="0"/>
              <a:t>the details of </a:t>
            </a:r>
            <a:r>
              <a:rPr lang="en-CA" dirty="0"/>
              <a:t>what your brand can offer them.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Social Media Content Phases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90CB4-167D-4A56-8F86-C814EB50F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12" t="5374" r="1012" b="7083"/>
          <a:stretch/>
        </p:blipFill>
        <p:spPr>
          <a:xfrm>
            <a:off x="3272031" y="2296873"/>
            <a:ext cx="5647938" cy="372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2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68870" y="1382751"/>
            <a:ext cx="10983470" cy="3931264"/>
          </a:xfrm>
        </p:spPr>
        <p:txBody>
          <a:bodyPr>
            <a:normAutofit/>
          </a:bodyPr>
          <a:lstStyle/>
          <a:p>
            <a:r>
              <a:rPr lang="en-CA" b="1" dirty="0"/>
              <a:t>Conversion –</a:t>
            </a:r>
            <a:r>
              <a:rPr lang="en-CA" dirty="0"/>
              <a:t> Once users have built enough trust with your brand and had enough time to think over the collective value of working with you, they’ll be ready to convert to a customer… hopefully!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Social Media Content Phases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65BA5-AC2B-4D0D-84D3-ACC3A0AEC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390"/>
          <a:stretch/>
        </p:blipFill>
        <p:spPr>
          <a:xfrm>
            <a:off x="3287310" y="2208962"/>
            <a:ext cx="5617379" cy="381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6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DA0A56-26F1-4364-80F9-80EFF781AE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000" y="517152"/>
            <a:ext cx="10882835" cy="463787"/>
          </a:xfrm>
        </p:spPr>
        <p:txBody>
          <a:bodyPr/>
          <a:lstStyle/>
          <a:p>
            <a:r>
              <a:rPr lang="en-CA" sz="4800" dirty="0"/>
              <a:t>Nice to meet you! </a:t>
            </a:r>
          </a:p>
        </p:txBody>
      </p:sp>
      <p:pic>
        <p:nvPicPr>
          <p:cNvPr id="18" name="Picture Placeholder 8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EFC5AA9A-0CA6-4675-B577-FC745E88B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722" b="4722"/>
          <a:stretch>
            <a:fillRect/>
          </a:stretch>
        </p:blipFill>
        <p:spPr>
          <a:xfrm>
            <a:off x="728662" y="2220967"/>
            <a:ext cx="3652838" cy="3307839"/>
          </a:xfr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22D94F3-E394-41C5-B598-E000AB40A1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8523" y="2085865"/>
            <a:ext cx="6754813" cy="463787"/>
          </a:xfrm>
        </p:spPr>
        <p:txBody>
          <a:bodyPr/>
          <a:lstStyle/>
          <a:p>
            <a:r>
              <a:rPr lang="en-CA" sz="3600" b="1" dirty="0"/>
              <a:t>Jeremy Alexander	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6CA4D79-5711-4E06-A9D3-C5360A5ED0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08524" y="2878335"/>
            <a:ext cx="7124888" cy="463787"/>
          </a:xfrm>
        </p:spPr>
        <p:txBody>
          <a:bodyPr/>
          <a:lstStyle/>
          <a:p>
            <a:r>
              <a:rPr lang="en-CA" b="1" i="1" dirty="0"/>
              <a:t>Digital Marketing Specialist, Paper Sword B2B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9D7024B-D52A-4F81-A187-26EA3D677268}"/>
              </a:ext>
            </a:extLst>
          </p:cNvPr>
          <p:cNvSpPr txBox="1">
            <a:spLocks/>
          </p:cNvSpPr>
          <p:nvPr/>
        </p:nvSpPr>
        <p:spPr>
          <a:xfrm>
            <a:off x="4708526" y="3535702"/>
            <a:ext cx="7017310" cy="19931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CA" sz="100" dirty="0"/>
          </a:p>
          <a:p>
            <a:pPr algn="just"/>
            <a:r>
              <a:rPr lang="en-CA" dirty="0"/>
              <a:t>I help companies take their business goals and turn them into effective marketing strategies. </a:t>
            </a:r>
          </a:p>
          <a:p>
            <a:pPr algn="just"/>
            <a:br>
              <a:rPr lang="en-CA" dirty="0"/>
            </a:br>
            <a:r>
              <a:rPr lang="en-CA" dirty="0"/>
              <a:t>I’m also am personally responsible for those eerily targeted ads you see on the internet.</a:t>
            </a:r>
          </a:p>
        </p:txBody>
      </p:sp>
    </p:spTree>
    <p:extLst>
      <p:ext uri="{BB962C8B-B14F-4D97-AF65-F5344CB8AC3E}">
        <p14:creationId xmlns:p14="http://schemas.microsoft.com/office/powerpoint/2010/main" val="3942097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7819" y="1416001"/>
            <a:ext cx="10983470" cy="3931264"/>
          </a:xfrm>
        </p:spPr>
        <p:txBody>
          <a:bodyPr>
            <a:normAutofit/>
          </a:bodyPr>
          <a:lstStyle/>
          <a:p>
            <a:r>
              <a:rPr lang="en-CA" b="1" dirty="0"/>
              <a:t>Retention –</a:t>
            </a:r>
            <a:r>
              <a:rPr lang="en-CA" dirty="0"/>
              <a:t> Now that you’re working with these users, you’ve got to make them happy. </a:t>
            </a:r>
            <a:endParaRPr lang="en-CA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Social Media Content Phases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096B9-D930-4DCA-BDB2-9AC0225F7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324" y="2279821"/>
            <a:ext cx="6013351" cy="376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3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Social Media Content Phases – Key Learnings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12E63-6CBE-402E-9EEB-79C34EC471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7820" y="1779988"/>
            <a:ext cx="5154570" cy="3931264"/>
          </a:xfrm>
        </p:spPr>
        <p:txBody>
          <a:bodyPr/>
          <a:lstStyle/>
          <a:p>
            <a:r>
              <a:rPr lang="en-CA" dirty="0"/>
              <a:t>You need to cover all your bases on social media content creation. </a:t>
            </a:r>
          </a:p>
          <a:p>
            <a:r>
              <a:rPr lang="en-CA" dirty="0"/>
              <a:t>Since each follower on your social media accounts </a:t>
            </a:r>
            <a:r>
              <a:rPr lang="en-CA" b="1" dirty="0"/>
              <a:t>follows you for different reasons, </a:t>
            </a:r>
            <a:r>
              <a:rPr lang="en-CA" dirty="0"/>
              <a:t>you need to produce content that appeals to each user month over month.</a:t>
            </a:r>
          </a:p>
          <a:p>
            <a:r>
              <a:rPr lang="en-CA" dirty="0"/>
              <a:t>Just like you’re covering each </a:t>
            </a:r>
            <a:r>
              <a:rPr lang="en-CA" b="1" dirty="0"/>
              <a:t>phase</a:t>
            </a:r>
            <a:r>
              <a:rPr lang="en-CA" dirty="0"/>
              <a:t> of content creation, you should also make sure you’re covering a wide range of </a:t>
            </a:r>
            <a:r>
              <a:rPr lang="en-CA" b="1" dirty="0"/>
              <a:t>topics</a:t>
            </a:r>
            <a:r>
              <a:rPr lang="en-CA" dirty="0"/>
              <a:t> too.</a:t>
            </a:r>
          </a:p>
        </p:txBody>
      </p:sp>
      <p:pic>
        <p:nvPicPr>
          <p:cNvPr id="7" name="Picture 2" descr="9,255 Hashtag Illustrations &amp; Clip Art - iStock">
            <a:extLst>
              <a:ext uri="{FF2B5EF4-FFF2-40B4-BE49-F238E27FC236}">
                <a16:creationId xmlns:a16="http://schemas.microsoft.com/office/drawing/2014/main" id="{450C99D1-BD6E-4DC5-A7FF-F536C2405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785" y="1697058"/>
            <a:ext cx="4065373" cy="406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63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CA" dirty="0"/>
              <a:t>Some key elements your profile </a:t>
            </a:r>
            <a:r>
              <a:rPr lang="en-CA" b="1" dirty="0"/>
              <a:t>must</a:t>
            </a:r>
            <a:r>
              <a:rPr lang="en-CA" dirty="0"/>
              <a:t> include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 recent, professional headshot of yourself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Updated work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 solid bio and tagline for your profile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 cover image on your profile that promotes your business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 list of your skills with LOTS of endorsements! The best way to get these is to 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Try, if at all possible, to only pose with </a:t>
            </a:r>
            <a:r>
              <a:rPr lang="en-CA" b="1" dirty="0"/>
              <a:t>ONE BEER MAXIMUM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Putting Your Best Foot Forward on LinkedIn</a:t>
            </a:r>
          </a:p>
        </p:txBody>
      </p:sp>
      <p:pic>
        <p:nvPicPr>
          <p:cNvPr id="14338" name="Picture 2" descr="Optimize Your LinkedIn Profile With These 10 Key Elements">
            <a:extLst>
              <a:ext uri="{FF2B5EF4-FFF2-40B4-BE49-F238E27FC236}">
                <a16:creationId xmlns:a16="http://schemas.microsoft.com/office/drawing/2014/main" id="{31E59FBD-B62D-496F-8579-C1F5972F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1688220"/>
            <a:ext cx="56197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48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CA" dirty="0"/>
              <a:t>For your company page, we recommend adding the following as well: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 StoryBrand-style short-and-sweet company about section post-haste.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 jaw-dropping cover image that catches audience attention (you could design on Canva!)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Three tracked hashtags that relate most to your business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Your company 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 clear logo image as your profile picture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 link to your website in the “website” section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Putting Your Company’s Best </a:t>
            </a:r>
            <a:r>
              <a:rPr lang="en-CA" dirty="0" err="1"/>
              <a:t>Feets</a:t>
            </a:r>
            <a:r>
              <a:rPr lang="en-CA" dirty="0"/>
              <a:t> Forwards on LinkedIn</a:t>
            </a:r>
          </a:p>
        </p:txBody>
      </p:sp>
      <p:pic>
        <p:nvPicPr>
          <p:cNvPr id="15362" name="Picture 2" descr="Blog - Optimising your LinkedIn profile for your SAP job search - Get seen  by SAP Recruiters and Hiring Managers - Eursap">
            <a:extLst>
              <a:ext uri="{FF2B5EF4-FFF2-40B4-BE49-F238E27FC236}">
                <a16:creationId xmlns:a16="http://schemas.microsoft.com/office/drawing/2014/main" id="{AA62BC82-7E0C-4EAC-BD24-D28943425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681" y="3520502"/>
            <a:ext cx="28575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79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F23C6-F1B1-45E6-B602-F3B25F382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Email Marketing</a:t>
            </a:r>
          </a:p>
        </p:txBody>
      </p:sp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D924D01B-D8E2-44B6-A54B-55322A8F5E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46697" r="-46697" b="-309"/>
          <a:stretch/>
        </p:blipFill>
        <p:spPr>
          <a:xfrm>
            <a:off x="-1" y="321276"/>
            <a:ext cx="12192000" cy="4468761"/>
          </a:xfrm>
        </p:spPr>
      </p:pic>
    </p:spTree>
    <p:extLst>
      <p:ext uri="{BB962C8B-B14F-4D97-AF65-F5344CB8AC3E}">
        <p14:creationId xmlns:p14="http://schemas.microsoft.com/office/powerpoint/2010/main" val="355057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CA" b="1" dirty="0"/>
              <a:t>Key Metrics to watch for email marketing are: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Open Rate </a:t>
            </a:r>
            <a:r>
              <a:rPr lang="en-CA" dirty="0"/>
              <a:t>(Total number of emails opened, Unique opens are how many </a:t>
            </a:r>
            <a:r>
              <a:rPr lang="en-CA" b="1" dirty="0"/>
              <a:t>users</a:t>
            </a:r>
            <a:r>
              <a:rPr lang="en-CA" dirty="0"/>
              <a:t> who opened)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Click Rate </a:t>
            </a:r>
            <a:r>
              <a:rPr lang="en-CA" dirty="0"/>
              <a:t>(Total number of emails clicked, Unique clicks are how many </a:t>
            </a:r>
            <a:r>
              <a:rPr lang="en-CA" b="1" dirty="0"/>
              <a:t>users</a:t>
            </a:r>
            <a:r>
              <a:rPr lang="en-CA" dirty="0"/>
              <a:t> who clicked)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Click-Through or Engagement Rate </a:t>
            </a:r>
            <a:r>
              <a:rPr lang="en-CA" dirty="0"/>
              <a:t>(Percentage of Users who Opened </a:t>
            </a:r>
            <a:r>
              <a:rPr lang="en-CA" b="1" dirty="0"/>
              <a:t>AND</a:t>
            </a:r>
            <a:r>
              <a:rPr lang="en-CA" dirty="0"/>
              <a:t> Clicked)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Deliverability Rate </a:t>
            </a:r>
            <a:r>
              <a:rPr lang="en-CA" dirty="0"/>
              <a:t>(How many emails made it to users’ inboxes. Should be &gt;99% always)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Unsubscribe Rate </a:t>
            </a:r>
            <a:r>
              <a:rPr lang="en-CA" dirty="0"/>
              <a:t>(How many users got sick of getting your emails. Should be &lt;.5% at most)</a:t>
            </a:r>
            <a:br>
              <a:rPr lang="en-CA" dirty="0"/>
            </a:b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Metrics, Metrics, Metrics!</a:t>
            </a:r>
          </a:p>
        </p:txBody>
      </p:sp>
    </p:spTree>
    <p:extLst>
      <p:ext uri="{BB962C8B-B14F-4D97-AF65-F5344CB8AC3E}">
        <p14:creationId xmlns:p14="http://schemas.microsoft.com/office/powerpoint/2010/main" val="26198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7819" y="1779988"/>
            <a:ext cx="5418181" cy="3931264"/>
          </a:xfrm>
        </p:spPr>
        <p:txBody>
          <a:bodyPr/>
          <a:lstStyle/>
          <a:p>
            <a:r>
              <a:rPr lang="en-CA" b="1" dirty="0"/>
              <a:t>AVOID SPAMMING</a:t>
            </a:r>
            <a:br>
              <a:rPr lang="en-CA" b="1" dirty="0"/>
            </a:br>
            <a:br>
              <a:rPr lang="en-CA" b="1" dirty="0"/>
            </a:br>
            <a:r>
              <a:rPr lang="en-CA" b="1" dirty="0"/>
              <a:t>PERSONALIZE CONTENT</a:t>
            </a:r>
            <a:br>
              <a:rPr lang="en-CA" b="1" dirty="0"/>
            </a:br>
            <a:br>
              <a:rPr lang="en-CA" b="1" dirty="0"/>
            </a:br>
            <a:r>
              <a:rPr lang="en-CA" b="1" dirty="0"/>
              <a:t>LET GO OF FAILING RELATIONSHIPS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Email Marketing Fundamentals</a:t>
            </a:r>
          </a:p>
        </p:txBody>
      </p:sp>
      <p:pic>
        <p:nvPicPr>
          <p:cNvPr id="2050" name="Picture 2" descr="1,028,914 Relationship Photos - Free &amp; Royalty-Free Stock Photos from  Dreamstime">
            <a:extLst>
              <a:ext uri="{FF2B5EF4-FFF2-40B4-BE49-F238E27FC236}">
                <a16:creationId xmlns:a16="http://schemas.microsoft.com/office/drawing/2014/main" id="{4BC36F3E-0BF1-4CD9-A3A3-964A20E31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669" y="2211858"/>
            <a:ext cx="4985512" cy="332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roken Heart PNG Images - FreeIconsPNG">
            <a:extLst>
              <a:ext uri="{FF2B5EF4-FFF2-40B4-BE49-F238E27FC236}">
                <a16:creationId xmlns:a16="http://schemas.microsoft.com/office/drawing/2014/main" id="{47079915-92C5-4A99-B531-DF0952DF3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134" y="1748067"/>
            <a:ext cx="3839729" cy="309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58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Set a Content Schedule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Monitor Unsubscribes and Spam Complaints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Clean your Email Lists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Monitor Engagement 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Don’t Email too Often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23" y="669925"/>
            <a:ext cx="10788754" cy="712826"/>
          </a:xfrm>
        </p:spPr>
        <p:txBody>
          <a:bodyPr>
            <a:normAutofit/>
          </a:bodyPr>
          <a:lstStyle/>
          <a:p>
            <a:r>
              <a:rPr lang="en-CA"/>
              <a:t>Applying these Fundamentals – Avoiding Spam</a:t>
            </a:r>
            <a:endParaRPr lang="en-CA" dirty="0"/>
          </a:p>
        </p:txBody>
      </p:sp>
      <p:pic>
        <p:nvPicPr>
          <p:cNvPr id="3074" name="Picture 2" descr="290 Can Spam Photos - Free &amp; Royalty-Free Stock Photos from Dreamstime">
            <a:extLst>
              <a:ext uri="{FF2B5EF4-FFF2-40B4-BE49-F238E27FC236}">
                <a16:creationId xmlns:a16="http://schemas.microsoft.com/office/drawing/2014/main" id="{FDDA526E-7DEE-4795-BFEA-8CA7EB860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097" y="2038864"/>
            <a:ext cx="4173016" cy="278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66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Personalization lets You Connect with Your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Good personalization is more than an auto-fill on their name or company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Use personalization to present them with content </a:t>
            </a:r>
            <a:r>
              <a:rPr lang="en-CA" b="1" u="sng" dirty="0"/>
              <a:t>they</a:t>
            </a:r>
            <a:r>
              <a:rPr lang="en-CA" b="1" dirty="0"/>
              <a:t> enjoy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Applying these Fundamentals – Personalization</a:t>
            </a:r>
          </a:p>
        </p:txBody>
      </p:sp>
      <p:pic>
        <p:nvPicPr>
          <p:cNvPr id="4098" name="Picture 2" descr="7 Marketing Personalisation Fails (and How to Get It Right)">
            <a:extLst>
              <a:ext uri="{FF2B5EF4-FFF2-40B4-BE49-F238E27FC236}">
                <a16:creationId xmlns:a16="http://schemas.microsoft.com/office/drawing/2014/main" id="{DDF57A01-E26F-42B1-9B8A-4D4614C93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854" y="3781168"/>
            <a:ext cx="6999498" cy="213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77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Give Options for Your Email Marketing Subscription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Ask an Optional Exit Survey for Users who Unsubscribe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CLEAN. YOUR. EMAIL. LISTS. (It Bears Repeating)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Go for a Clean Breakup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Move on Quickly (But Not Too Quick)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Applying these Fundamentals – Letting Go</a:t>
            </a:r>
          </a:p>
        </p:txBody>
      </p:sp>
      <p:pic>
        <p:nvPicPr>
          <p:cNvPr id="5122" name="Picture 2" descr="Man And Woman Being Mad At Each Other After Fight. Female Is.. Stock Photo,  Picture And Royalty Free Image. Image 106753645.">
            <a:extLst>
              <a:ext uri="{FF2B5EF4-FFF2-40B4-BE49-F238E27FC236}">
                <a16:creationId xmlns:a16="http://schemas.microsoft.com/office/drawing/2014/main" id="{103C3247-86E7-4A6B-B739-1242F24A3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346" y="2888875"/>
            <a:ext cx="4241278" cy="282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16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Most People Think Marketing Is…</a:t>
            </a:r>
          </a:p>
        </p:txBody>
      </p:sp>
      <p:pic>
        <p:nvPicPr>
          <p:cNvPr id="1026" name="Picture 2" descr="Read With Caution: 15 Of The Absolute WORST Marketing Campaigns From 2014 - macdonalds">
            <a:extLst>
              <a:ext uri="{FF2B5EF4-FFF2-40B4-BE49-F238E27FC236}">
                <a16:creationId xmlns:a16="http://schemas.microsoft.com/office/drawing/2014/main" id="{5273B1DA-A39E-46CC-9EB7-BBD4D6DDA665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095" y="1734547"/>
            <a:ext cx="6321809" cy="162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ad With Caution: 15 Of The Absolute WORST Marketing Campaigns From 2014 - macdonalds">
            <a:extLst>
              <a:ext uri="{FF2B5EF4-FFF2-40B4-BE49-F238E27FC236}">
                <a16:creationId xmlns:a16="http://schemas.microsoft.com/office/drawing/2014/main" id="{19B563EB-074F-48F9-A44B-CA721E892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095" y="3708232"/>
            <a:ext cx="6321809" cy="226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6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F23C6-F1B1-45E6-B602-F3B25F382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SEO &amp; Search Engine Marketing</a:t>
            </a:r>
          </a:p>
        </p:txBody>
      </p:sp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D924D01B-D8E2-44B6-A54B-55322A8F5E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46697" r="-46697" b="-309"/>
          <a:stretch/>
        </p:blipFill>
        <p:spPr>
          <a:xfrm>
            <a:off x="-1" y="321276"/>
            <a:ext cx="12192000" cy="4468761"/>
          </a:xfrm>
        </p:spPr>
      </p:pic>
    </p:spTree>
    <p:extLst>
      <p:ext uri="{BB962C8B-B14F-4D97-AF65-F5344CB8AC3E}">
        <p14:creationId xmlns:p14="http://schemas.microsoft.com/office/powerpoint/2010/main" val="271832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7819" y="1779988"/>
            <a:ext cx="11172311" cy="39312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Users</a:t>
            </a:r>
            <a:r>
              <a:rPr lang="en-CA" dirty="0"/>
              <a:t> – Number of people who visited your website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Sessions</a:t>
            </a:r>
            <a:r>
              <a:rPr lang="en-CA" dirty="0"/>
              <a:t> – Number of times your website was visited by these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Pageviews</a:t>
            </a:r>
            <a:r>
              <a:rPr lang="en-CA" dirty="0"/>
              <a:t> – The Number of pages users visit across each of their sessions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Session Duration </a:t>
            </a:r>
            <a:r>
              <a:rPr lang="en-CA" dirty="0"/>
              <a:t>– How long users visit your website on average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Bounce Rate </a:t>
            </a:r>
            <a:r>
              <a:rPr lang="en-CA" dirty="0"/>
              <a:t>– The percentage of users who leave the website without interacting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Keyword Ranking </a:t>
            </a:r>
            <a:r>
              <a:rPr lang="en-CA" dirty="0"/>
              <a:t>– How visible your website is on keywords you’re using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SEO –</a:t>
            </a:r>
            <a:r>
              <a:rPr lang="en-CA" dirty="0"/>
              <a:t> Marketing lingo for Search Engine Optimization, which is how visible you are on the web.</a:t>
            </a:r>
            <a:endParaRPr lang="en-CA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Metrics to Watch and What They Mean</a:t>
            </a:r>
          </a:p>
        </p:txBody>
      </p:sp>
    </p:spTree>
    <p:extLst>
      <p:ext uri="{BB962C8B-B14F-4D97-AF65-F5344CB8AC3E}">
        <p14:creationId xmlns:p14="http://schemas.microsoft.com/office/powerpoint/2010/main" val="184572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There’s lots of SEO Audit Tools You Can Use for Free!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Make sure your website has Google Analytics and Google Search Console Added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Use Keyword-Focused Header Tags, Alt Tags, and Metadata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Use Keyword-Focused Blog Categories and Tags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Blog Often!! I recommend 2-3 Blogs/Month at Minimum</a:t>
            </a:r>
          </a:p>
          <a:p>
            <a:endParaRPr lang="en-CA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Increasing Your Website’s Visibility</a:t>
            </a:r>
          </a:p>
        </p:txBody>
      </p:sp>
      <p:pic>
        <p:nvPicPr>
          <p:cNvPr id="7170" name="Picture 2" descr="SEO, search engine optimization, keyword research, market research flat  vector illustration - Download Free Vectors, Clipart Graphics &amp; Vector Art">
            <a:extLst>
              <a:ext uri="{FF2B5EF4-FFF2-40B4-BE49-F238E27FC236}">
                <a16:creationId xmlns:a16="http://schemas.microsoft.com/office/drawing/2014/main" id="{43EB454C-8A21-4311-9BA3-D00E124B1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098" y="2916194"/>
            <a:ext cx="2976253" cy="296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3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GOOGLE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GOOGLE SEARCH CONSOLE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GOOGLE MY BUSINESS</a:t>
            </a:r>
          </a:p>
          <a:p>
            <a:endParaRPr lang="en-CA" b="1" dirty="0"/>
          </a:p>
          <a:p>
            <a:r>
              <a:rPr lang="en-CA" b="1" dirty="0"/>
              <a:t>*When using these tools, make sure to include</a:t>
            </a:r>
            <a:br>
              <a:rPr lang="en-CA" b="1" dirty="0"/>
            </a:br>
            <a:r>
              <a:rPr lang="en-CA" b="1" dirty="0"/>
              <a:t>a cookie popup to be GDPR compliant, I’ll share</a:t>
            </a:r>
            <a:br>
              <a:rPr lang="en-CA" b="1" dirty="0"/>
            </a:br>
            <a:r>
              <a:rPr lang="en-CA" b="1" dirty="0"/>
              <a:t>one I love in my resources section.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Tools That Measure Your Website Traffic</a:t>
            </a:r>
          </a:p>
        </p:txBody>
      </p:sp>
      <p:pic>
        <p:nvPicPr>
          <p:cNvPr id="6146" name="Picture 2" descr="How to Audit Your Website's SEO With Google Search Console - WMG">
            <a:extLst>
              <a:ext uri="{FF2B5EF4-FFF2-40B4-BE49-F238E27FC236}">
                <a16:creationId xmlns:a16="http://schemas.microsoft.com/office/drawing/2014/main" id="{9D404924-F71E-44AB-AD89-47B9C5D73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044" y="3965420"/>
            <a:ext cx="3474956" cy="174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op Google Analytics Announcements From 2017 - Karooya">
            <a:extLst>
              <a:ext uri="{FF2B5EF4-FFF2-40B4-BE49-F238E27FC236}">
                <a16:creationId xmlns:a16="http://schemas.microsoft.com/office/drawing/2014/main" id="{BCCD733A-E42E-4E2C-8117-3FD4C555E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917" y="2629078"/>
            <a:ext cx="2798605" cy="163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55+ Staggering Google My Business Statistics in 2020 - DailyBlogging">
            <a:extLst>
              <a:ext uri="{FF2B5EF4-FFF2-40B4-BE49-F238E27FC236}">
                <a16:creationId xmlns:a16="http://schemas.microsoft.com/office/drawing/2014/main" id="{2284F575-610D-4828-9190-3192FA81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220" y="4162742"/>
            <a:ext cx="2869306" cy="14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72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01623" y="1631707"/>
            <a:ext cx="10788753" cy="39312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Track Website Performance and Goal Completions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Measure What is Your Most Popular Website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Identify and Improve Under-Performing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Understand Where Your Website Traffic Came From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to Use Google Analytics</a:t>
            </a:r>
          </a:p>
        </p:txBody>
      </p:sp>
      <p:pic>
        <p:nvPicPr>
          <p:cNvPr id="6148" name="Picture 4" descr="Top Google Analytics Announcements From 2017 - Karooya">
            <a:extLst>
              <a:ext uri="{FF2B5EF4-FFF2-40B4-BE49-F238E27FC236}">
                <a16:creationId xmlns:a16="http://schemas.microsoft.com/office/drawing/2014/main" id="{BCCD733A-E42E-4E2C-8117-3FD4C555E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489" y="3756454"/>
            <a:ext cx="3351083" cy="195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00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Shows Google How to Access Your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See Which Content is the Most Visible on Google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Get Alerted When Website Content is Hurting your SEO and Why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to Use Google Search Console</a:t>
            </a:r>
          </a:p>
        </p:txBody>
      </p:sp>
      <p:pic>
        <p:nvPicPr>
          <p:cNvPr id="11" name="Picture 2" descr="How to Audit Your Website's SEO With Google Search Console - WMG">
            <a:extLst>
              <a:ext uri="{FF2B5EF4-FFF2-40B4-BE49-F238E27FC236}">
                <a16:creationId xmlns:a16="http://schemas.microsoft.com/office/drawing/2014/main" id="{34A11EC2-D40F-4FDE-BE2C-3B2B7E1AD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2" t="20462" r="20876" b="18286"/>
          <a:stretch/>
        </p:blipFill>
        <p:spPr bwMode="auto">
          <a:xfrm>
            <a:off x="8526163" y="4053015"/>
            <a:ext cx="2496064" cy="127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Marsha Marsha Marsha GIFs | Tenor">
            <a:extLst>
              <a:ext uri="{FF2B5EF4-FFF2-40B4-BE49-F238E27FC236}">
                <a16:creationId xmlns:a16="http://schemas.microsoft.com/office/drawing/2014/main" id="{8492F07F-FACB-414F-87E2-F379A82939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487" y="1333082"/>
            <a:ext cx="3193707" cy="232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85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Focuses on Local SEO Visibility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Lets People Know Your Business Location and Hours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Shares Your Contact Information and Company Details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to Use Google My Business</a:t>
            </a:r>
          </a:p>
        </p:txBody>
      </p:sp>
      <p:pic>
        <p:nvPicPr>
          <p:cNvPr id="11" name="Picture 8" descr="55+ Staggering Google My Business Statistics in 2020 - DailyBlogging">
            <a:extLst>
              <a:ext uri="{FF2B5EF4-FFF2-40B4-BE49-F238E27FC236}">
                <a16:creationId xmlns:a16="http://schemas.microsoft.com/office/drawing/2014/main" id="{7D6DF351-D337-46D9-96EF-965AE6115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768" y="3885516"/>
            <a:ext cx="3266856" cy="165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06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F23C6-F1B1-45E6-B602-F3B25F382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915" y="4606317"/>
            <a:ext cx="10048167" cy="1166212"/>
          </a:xfrm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Cool Stuff You Can Use</a:t>
            </a:r>
          </a:p>
        </p:txBody>
      </p:sp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D924D01B-D8E2-44B6-A54B-55322A8F5E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46697" r="-46697" b="-309"/>
          <a:stretch/>
        </p:blipFill>
        <p:spPr>
          <a:xfrm>
            <a:off x="-1" y="321276"/>
            <a:ext cx="12192000" cy="4468761"/>
          </a:xfrm>
        </p:spPr>
      </p:pic>
    </p:spTree>
    <p:extLst>
      <p:ext uri="{BB962C8B-B14F-4D97-AF65-F5344CB8AC3E}">
        <p14:creationId xmlns:p14="http://schemas.microsoft.com/office/powerpoint/2010/main" val="220398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Google Site Kit WordPress Plugin</a:t>
            </a:r>
          </a:p>
        </p:txBody>
      </p:sp>
      <p:pic>
        <p:nvPicPr>
          <p:cNvPr id="17410" name="Picture 2" descr="All You Must Know About Google Site Kit Plugin For WordPress | HireWPGeeks">
            <a:extLst>
              <a:ext uri="{FF2B5EF4-FFF2-40B4-BE49-F238E27FC236}">
                <a16:creationId xmlns:a16="http://schemas.microsoft.com/office/drawing/2014/main" id="{ECD97372-8D55-4AB0-BF97-E52769CE5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166" y="3745620"/>
            <a:ext cx="4048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DBC0CE-0146-45D2-BCE1-7C4C88CA2D6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7819" y="1779988"/>
            <a:ext cx="10961472" cy="3931264"/>
          </a:xfrm>
        </p:spPr>
        <p:txBody>
          <a:bodyPr/>
          <a:lstStyle/>
          <a:p>
            <a:r>
              <a:rPr lang="en-CA" dirty="0"/>
              <a:t>Makes adding and managing your Google tracking platforms within WordPress a breeze!</a:t>
            </a:r>
          </a:p>
          <a:p>
            <a:r>
              <a:rPr lang="en-CA" dirty="0"/>
              <a:t>It’ll add your tracking to your website site-wide with just a few clicks, no fumbling around in HTML headers and footers for us! I mean, unless that’s something you like to do… Then go for it!</a:t>
            </a:r>
          </a:p>
          <a:p>
            <a:br>
              <a:rPr lang="en-CA" dirty="0"/>
            </a:br>
            <a:r>
              <a:rPr lang="en-CA" dirty="0"/>
              <a:t>Get Started Here:</a:t>
            </a:r>
          </a:p>
        </p:txBody>
      </p:sp>
      <p:pic>
        <p:nvPicPr>
          <p:cNvPr id="9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1182FB26-C01B-4247-8D62-61B84E266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28" y="4049193"/>
            <a:ext cx="1839552" cy="183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6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CA" dirty="0"/>
              <a:t>Yoast SEO’s Free Plugin makes SEO even easier on WordPress. </a:t>
            </a:r>
          </a:p>
          <a:p>
            <a:r>
              <a:rPr lang="en-CA" dirty="0"/>
              <a:t>It’ll do the following to help your SEO: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Creates your website sitemap you can link directly into Google Search Console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Update pages and blog post’s preview data on social media (known as “metadata”)</a:t>
            </a:r>
          </a:p>
          <a:p>
            <a:r>
              <a:rPr lang="en-CA" dirty="0"/>
              <a:t>Learn More: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Yoast SEO WordPress Plugin</a:t>
            </a:r>
          </a:p>
        </p:txBody>
      </p:sp>
      <p:pic>
        <p:nvPicPr>
          <p:cNvPr id="9218" name="Picture 2" descr="Yoast logo images • Yoast">
            <a:extLst>
              <a:ext uri="{FF2B5EF4-FFF2-40B4-BE49-F238E27FC236}">
                <a16:creationId xmlns:a16="http://schemas.microsoft.com/office/drawing/2014/main" id="{FB859401-833E-4A4D-9F6B-35903CC1A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326" y="4332523"/>
            <a:ext cx="2987246" cy="137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19543A0B-3D30-4A75-9A91-0FD85F5AB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21" y="4239680"/>
            <a:ext cx="17621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67FAE530-33B3-40DC-B854-0BFE9A573E93}"/>
              </a:ext>
            </a:extLst>
          </p:cNvPr>
          <p:cNvSpPr/>
          <p:nvPr/>
        </p:nvSpPr>
        <p:spPr>
          <a:xfrm>
            <a:off x="6063247" y="1110165"/>
            <a:ext cx="5703011" cy="2625032"/>
          </a:xfrm>
          <a:prstGeom prst="wedgeEllipseCallout">
            <a:avLst>
              <a:gd name="adj1" fmla="val -38817"/>
              <a:gd name="adj2" fmla="val 66737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Marketing is so Much More</a:t>
            </a:r>
          </a:p>
        </p:txBody>
      </p:sp>
      <p:pic>
        <p:nvPicPr>
          <p:cNvPr id="2050" name="Picture 2" descr="PRX » Series » Dictionary.com Word Explorer">
            <a:extLst>
              <a:ext uri="{FF2B5EF4-FFF2-40B4-BE49-F238E27FC236}">
                <a16:creationId xmlns:a16="http://schemas.microsoft.com/office/drawing/2014/main" id="{34519979-9C60-4159-AB0F-DF126D865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497" y="3667486"/>
            <a:ext cx="1732415" cy="173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201D0-8419-408C-9072-9400A4E444E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90912" y="1865989"/>
            <a:ext cx="5515191" cy="3169760"/>
          </a:xfrm>
        </p:spPr>
        <p:txBody>
          <a:bodyPr/>
          <a:lstStyle/>
          <a:p>
            <a:r>
              <a:rPr lang="en-CA" sz="2400" b="1" dirty="0"/>
              <a:t>"the action or business of promoting </a:t>
            </a:r>
            <a:br>
              <a:rPr lang="en-CA" sz="2400" b="1" dirty="0"/>
            </a:br>
            <a:r>
              <a:rPr lang="en-CA" sz="2400" b="1" dirty="0"/>
              <a:t>and selling products or services”</a:t>
            </a:r>
          </a:p>
          <a:p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24658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7819" y="1463368"/>
            <a:ext cx="10788753" cy="3931264"/>
          </a:xfrm>
        </p:spPr>
        <p:txBody>
          <a:bodyPr/>
          <a:lstStyle/>
          <a:p>
            <a:br>
              <a:rPr lang="en-CA" b="1" i="1" dirty="0"/>
            </a:br>
            <a:br>
              <a:rPr lang="en-CA" b="1" i="1" dirty="0"/>
            </a:br>
            <a:br>
              <a:rPr lang="en-CA" b="1" i="1" dirty="0"/>
            </a:br>
            <a:br>
              <a:rPr lang="en-CA" b="1" i="1" dirty="0"/>
            </a:br>
            <a:br>
              <a:rPr lang="en-CA" b="1" i="1" dirty="0"/>
            </a:br>
            <a:br>
              <a:rPr lang="en-CA" b="1" i="1" dirty="0"/>
            </a:br>
            <a:endParaRPr lang="en-CA" sz="1200" b="1" i="1" dirty="0"/>
          </a:p>
          <a:p>
            <a:r>
              <a:rPr lang="en-CA" sz="1200" dirty="0"/>
              <a:t>SCAN FOR RICK ROLL: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380" y="4340805"/>
            <a:ext cx="5829044" cy="712826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Google Drawings </a:t>
            </a:r>
            <a:br>
              <a:rPr lang="en-CA" dirty="0"/>
            </a:br>
            <a:r>
              <a:rPr lang="en-CA" dirty="0"/>
              <a:t>Email Marketing </a:t>
            </a:r>
            <a:br>
              <a:rPr lang="en-CA" dirty="0"/>
            </a:br>
            <a:r>
              <a:rPr lang="en-CA" dirty="0"/>
              <a:t>Flowchart Template!!!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251F75B6-8685-4AE2-9678-0003A79A5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00" y="4446373"/>
            <a:ext cx="1473799" cy="1473799"/>
          </a:xfrm>
          <a:prstGeom prst="rect">
            <a:avLst/>
          </a:prstGeom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7D7F24C1-4343-4350-9899-1E58817E9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043" y="4446372"/>
            <a:ext cx="1473799" cy="1473799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FD8AA37D-EDA9-4CE1-95C5-A55812DD41C4}"/>
              </a:ext>
            </a:extLst>
          </p:cNvPr>
          <p:cNvSpPr txBox="1">
            <a:spLocks/>
          </p:cNvSpPr>
          <p:nvPr/>
        </p:nvSpPr>
        <p:spPr>
          <a:xfrm>
            <a:off x="668870" y="1463368"/>
            <a:ext cx="10788753" cy="39312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18DCD"/>
              </a:buClr>
              <a:buFont typeface="Arial" panose="020B0604020202020204" pitchFamily="34" charset="0"/>
              <a:buNone/>
              <a:defRPr lang="en-US" sz="20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Clr>
                <a:srgbClr val="218DCD"/>
              </a:buClr>
              <a:buFont typeface="Courier New" panose="02070309020205020404" pitchFamily="49" charset="0"/>
              <a:buNone/>
              <a:defRPr lang="en-US" sz="18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Clr>
                <a:srgbClr val="218DCD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18DCD"/>
              </a:buClr>
              <a:buFont typeface="Courier New" panose="02070309020205020404" pitchFamily="49" charset="0"/>
              <a:buNone/>
              <a:defRPr sz="1400" b="0" i="0" kern="1200">
                <a:solidFill>
                  <a:schemeClr val="tx1"/>
                </a:solidFill>
                <a:latin typeface="Heebo Light" pitchFamily="2" charset="-79"/>
                <a:ea typeface="+mn-ea"/>
                <a:cs typeface="Heebo Light" pitchFamily="2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CA" b="1" i="1" dirty="0"/>
            </a:br>
            <a:br>
              <a:rPr lang="en-CA" b="1" i="1" dirty="0"/>
            </a:br>
            <a:br>
              <a:rPr lang="en-CA" b="1" i="1" dirty="0"/>
            </a:br>
            <a:br>
              <a:rPr lang="en-CA" b="1" i="1" dirty="0"/>
            </a:br>
            <a:br>
              <a:rPr lang="en-CA" b="1" i="1" dirty="0"/>
            </a:br>
            <a:br>
              <a:rPr lang="en-CA" b="1" i="1" dirty="0"/>
            </a:br>
            <a:endParaRPr lang="en-CA" sz="1200" b="1" i="1" dirty="0"/>
          </a:p>
          <a:p>
            <a:r>
              <a:rPr lang="en-CA" sz="1200" dirty="0"/>
              <a:t>                                                                                                                                                                                                       DOWNLOAD TEMPLATE:</a:t>
            </a:r>
            <a:br>
              <a:rPr lang="en-CA" dirty="0"/>
            </a:b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A5D267-0DB2-49F0-8328-8838EDDEF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99" y="99539"/>
            <a:ext cx="7216346" cy="39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5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CA" dirty="0"/>
              <a:t>Use this for a quick-and-easy shopping list of SEO improvements for your website.</a:t>
            </a:r>
          </a:p>
          <a:p>
            <a:r>
              <a:rPr lang="en-CA" dirty="0"/>
              <a:t>This website offers really specific information on what needs fixing + why it’s an issue, too!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sz="1600" dirty="0"/>
            </a:br>
            <a:r>
              <a:rPr lang="en-CA" dirty="0"/>
              <a:t>Try it Out Here: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SEO Site Checkup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CA667553-1A21-4D33-8FDA-BD606A636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31" y="4164227"/>
            <a:ext cx="1718876" cy="1718876"/>
          </a:xfrm>
          <a:prstGeom prst="rect">
            <a:avLst/>
          </a:prstGeom>
        </p:spPr>
      </p:pic>
      <p:pic>
        <p:nvPicPr>
          <p:cNvPr id="8194" name="Picture 2" descr="Seositecheckup (@Seositecheckup) | Twitter">
            <a:extLst>
              <a:ext uri="{FF2B5EF4-FFF2-40B4-BE49-F238E27FC236}">
                <a16:creationId xmlns:a16="http://schemas.microsoft.com/office/drawing/2014/main" id="{83CBA9FA-7966-47BC-B73D-70675A559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5"/>
          <a:stretch/>
        </p:blipFill>
        <p:spPr bwMode="auto">
          <a:xfrm>
            <a:off x="8987737" y="3128500"/>
            <a:ext cx="3204263" cy="266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91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CookieYes</a:t>
            </a:r>
            <a:r>
              <a:rPr lang="en-CA" dirty="0"/>
              <a:t> | GDPR Cookie WordPress Plugin</a:t>
            </a:r>
          </a:p>
        </p:txBody>
      </p:sp>
      <p:pic>
        <p:nvPicPr>
          <p:cNvPr id="18434" name="Picture 2" descr="CookieYes - GDPR Cookie Consent Solution for GDPR Compliance">
            <a:extLst>
              <a:ext uri="{FF2B5EF4-FFF2-40B4-BE49-F238E27FC236}">
                <a16:creationId xmlns:a16="http://schemas.microsoft.com/office/drawing/2014/main" id="{ED39E9AE-8FD7-4590-AC34-EFB3B569E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106" y="4596199"/>
            <a:ext cx="47910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84F669-F3E1-4E65-AAD5-6B7759D846F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CA" dirty="0"/>
              <a:t>Avoid breaching GDPR by confirming your consent to use cookies with people on your website.</a:t>
            </a:r>
          </a:p>
          <a:p>
            <a:r>
              <a:rPr lang="en-CA" dirty="0"/>
              <a:t>This plugin makes life a lot easier by blocking cookies until users accept. </a:t>
            </a:r>
            <a:br>
              <a:rPr lang="en-CA" dirty="0"/>
            </a:br>
            <a:br>
              <a:rPr lang="en-CA" dirty="0"/>
            </a:br>
            <a:r>
              <a:rPr lang="en-CA" dirty="0"/>
              <a:t>There’s many more options available of similar plugins, see which one you like the most!</a:t>
            </a:r>
          </a:p>
        </p:txBody>
      </p:sp>
      <p:pic>
        <p:nvPicPr>
          <p:cNvPr id="9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12B81244-E44E-47F7-9249-69F955383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29" y="4348550"/>
            <a:ext cx="1634712" cy="163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8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CA" dirty="0"/>
              <a:t>I recommend using </a:t>
            </a:r>
            <a:r>
              <a:rPr lang="en-CA" dirty="0">
                <a:hlinkClick r:id="rId3"/>
              </a:rPr>
              <a:t>HootSuite’s free plan</a:t>
            </a:r>
            <a:r>
              <a:rPr lang="en-CA" dirty="0"/>
              <a:t> for scheduling your social promotions with ease. You’ll be able to track at-a-glance what you’ve talked about, track post creation progress, and collaborate on post content (maximum 1 user/account).</a:t>
            </a:r>
          </a:p>
          <a:p>
            <a:r>
              <a:rPr lang="en-CA" dirty="0"/>
              <a:t>For plans outside of the free plan, you’ll get access to more advanced features to help you in post creation even more, but the free plan is a great place to start.             </a:t>
            </a:r>
            <a:br>
              <a:rPr lang="en-CA" dirty="0"/>
            </a:br>
            <a:br>
              <a:rPr lang="en-CA" dirty="0"/>
            </a:br>
            <a:r>
              <a:rPr lang="en-CA" sz="1400" dirty="0"/>
              <a:t> </a:t>
            </a:r>
            <a:r>
              <a:rPr lang="en-CA" sz="1400" b="1" dirty="0"/>
              <a:t>GET STARTED HERE:</a:t>
            </a:r>
            <a:endParaRPr lang="en-CA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I Manage all this Social Content?</a:t>
            </a:r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63DFF842-8483-490A-BE2C-CA8D6DF30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68" y="4454368"/>
            <a:ext cx="1473531" cy="1473531"/>
          </a:xfrm>
          <a:prstGeom prst="rect">
            <a:avLst/>
          </a:prstGeom>
        </p:spPr>
      </p:pic>
      <p:pic>
        <p:nvPicPr>
          <p:cNvPr id="16386" name="Picture 2" descr="Hootsuite Review | PCMag">
            <a:extLst>
              <a:ext uri="{FF2B5EF4-FFF2-40B4-BE49-F238E27FC236}">
                <a16:creationId xmlns:a16="http://schemas.microsoft.com/office/drawing/2014/main" id="{5EE7C621-2512-4535-95BB-0926C1D77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3" b="31381"/>
          <a:stretch/>
        </p:blipFill>
        <p:spPr bwMode="auto">
          <a:xfrm>
            <a:off x="3018660" y="4093810"/>
            <a:ext cx="7715250" cy="183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78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7819" y="1463368"/>
            <a:ext cx="10788753" cy="3931264"/>
          </a:xfrm>
        </p:spPr>
        <p:txBody>
          <a:bodyPr/>
          <a:lstStyle/>
          <a:p>
            <a:r>
              <a:rPr lang="en-CA" dirty="0"/>
              <a:t>Designed banners should be eye-catching enough to stop anyone “Doom Scrolling” on their social media feed and go back for a second look. Those first milliseconds of deciding if a post is worthwhile aren’t defined by your copy—but by the image you use.</a:t>
            </a:r>
          </a:p>
          <a:p>
            <a:r>
              <a:rPr lang="en-CA" dirty="0"/>
              <a:t>With that said, </a:t>
            </a:r>
            <a:r>
              <a:rPr lang="en-CA" b="1" dirty="0"/>
              <a:t>every post you create should include a banner.</a:t>
            </a:r>
            <a:r>
              <a:rPr lang="en-CA" dirty="0"/>
              <a:t> If you’re light on design options, </a:t>
            </a:r>
            <a:r>
              <a:rPr lang="en-CA" dirty="0">
                <a:hlinkClick r:id="rId3"/>
              </a:rPr>
              <a:t>Canva offers some great resources on their free plan</a:t>
            </a:r>
            <a:r>
              <a:rPr lang="en-CA" dirty="0"/>
              <a:t> for banner design, letting you work within their templates to create something custom to you. </a:t>
            </a:r>
            <a:r>
              <a:rPr lang="en-CA" b="1" i="1" dirty="0"/>
              <a:t>You can even upload assets into Canva!</a:t>
            </a:r>
            <a:br>
              <a:rPr lang="en-CA" b="1" i="1" dirty="0"/>
            </a:br>
            <a:br>
              <a:rPr lang="en-CA" sz="1200" dirty="0"/>
            </a:br>
            <a:r>
              <a:rPr lang="en-CA" sz="1200" dirty="0"/>
              <a:t>GET ACCESS TO CANVA</a:t>
            </a:r>
            <a:r>
              <a:rPr lang="en-CA" dirty="0"/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It’s Dangerous to go Alone… Take a Banner!</a:t>
            </a:r>
          </a:p>
        </p:txBody>
      </p:sp>
      <p:pic>
        <p:nvPicPr>
          <p:cNvPr id="13314" name="Picture 2" descr="Graphic Design Is My Passion | Know Your Meme">
            <a:extLst>
              <a:ext uri="{FF2B5EF4-FFF2-40B4-BE49-F238E27FC236}">
                <a16:creationId xmlns:a16="http://schemas.microsoft.com/office/drawing/2014/main" id="{C3A24688-BDDF-4DD8-9117-35241F740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27" y="3921451"/>
            <a:ext cx="4015946" cy="203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0A10AD1C-C026-40C3-A9DF-A58BD694F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45" y="4446373"/>
            <a:ext cx="1470454" cy="147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6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CA" b="1" dirty="0"/>
              <a:t>I love DashThis as a not-so-savvy Power BI user</a:t>
            </a:r>
            <a:r>
              <a:rPr lang="en-CA" dirty="0"/>
              <a:t>, and they offer a 15-day free trial! </a:t>
            </a:r>
            <a:br>
              <a:rPr lang="en-CA" dirty="0"/>
            </a:br>
            <a:endParaRPr lang="en-CA" dirty="0"/>
          </a:p>
          <a:p>
            <a:r>
              <a:rPr lang="en-CA" dirty="0"/>
              <a:t>They make tracking your website, social media, website, and email marketing metrics easy, and they have lots of awesome templates that cover key metrics you should be looking at.</a:t>
            </a:r>
            <a:br>
              <a:rPr lang="en-CA" dirty="0"/>
            </a:br>
            <a:br>
              <a:rPr lang="en-CA" sz="1400" dirty="0"/>
            </a:br>
            <a:br>
              <a:rPr lang="en-CA" sz="1000" dirty="0"/>
            </a:br>
            <a:r>
              <a:rPr lang="en-CA" sz="1400" dirty="0"/>
              <a:t> </a:t>
            </a:r>
            <a:r>
              <a:rPr lang="en-CA" sz="1400" b="1" dirty="0"/>
              <a:t>GET STARTED HERE:</a:t>
            </a:r>
            <a:endParaRPr lang="en-CA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Love Dashboards?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5ABCA197-25F0-4A2B-95DB-358317E8E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28" y="4201885"/>
            <a:ext cx="1803337" cy="1803337"/>
          </a:xfrm>
          <a:prstGeom prst="rect">
            <a:avLst/>
          </a:prstGeom>
        </p:spPr>
      </p:pic>
      <p:pic>
        <p:nvPicPr>
          <p:cNvPr id="20482" name="Picture 2" descr="DashThis - Crunchbase Company Profile &amp; Funding">
            <a:extLst>
              <a:ext uri="{FF2B5EF4-FFF2-40B4-BE49-F238E27FC236}">
                <a16:creationId xmlns:a16="http://schemas.microsoft.com/office/drawing/2014/main" id="{8EA8BDAB-B0D2-4D6B-8EB4-5F0512AE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826" y="3745620"/>
            <a:ext cx="2168611" cy="216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8A4AEDFB-C3F7-49E4-A070-D41C3CCBF8E2}"/>
              </a:ext>
            </a:extLst>
          </p:cNvPr>
          <p:cNvSpPr txBox="1">
            <a:spLocks/>
          </p:cNvSpPr>
          <p:nvPr/>
        </p:nvSpPr>
        <p:spPr>
          <a:xfrm>
            <a:off x="5078628" y="4252430"/>
            <a:ext cx="2517270" cy="147700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18DCD"/>
              </a:buClr>
              <a:buFont typeface="Arial" panose="020B0604020202020204" pitchFamily="34" charset="0"/>
              <a:buNone/>
              <a:defRPr lang="en-US" sz="20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Clr>
                <a:srgbClr val="218DCD"/>
              </a:buClr>
              <a:buFont typeface="Courier New" panose="02070309020205020404" pitchFamily="49" charset="0"/>
              <a:buNone/>
              <a:defRPr lang="en-US" sz="18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Clr>
                <a:srgbClr val="218DCD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18DCD"/>
              </a:buClr>
              <a:buFont typeface="Courier New" panose="02070309020205020404" pitchFamily="49" charset="0"/>
              <a:buNone/>
              <a:defRPr sz="1400" b="0" i="0" kern="1200">
                <a:solidFill>
                  <a:schemeClr val="tx1"/>
                </a:solidFill>
                <a:latin typeface="Heebo Light" pitchFamily="2" charset="-79"/>
                <a:ea typeface="+mn-ea"/>
                <a:cs typeface="Heebo Light" pitchFamily="2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/>
              <a:t>Plus they have the best logo ever…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E0C315C5-BD9B-4B2D-96C3-A64D7235A82B}"/>
              </a:ext>
            </a:extLst>
          </p:cNvPr>
          <p:cNvCxnSpPr>
            <a:cxnSpLocks/>
            <a:stCxn id="9" idx="0"/>
            <a:endCxn id="20482" idx="0"/>
          </p:cNvCxnSpPr>
          <p:nvPr/>
        </p:nvCxnSpPr>
        <p:spPr>
          <a:xfrm rot="5400000" flipH="1" flipV="1">
            <a:off x="7368292" y="2714591"/>
            <a:ext cx="506810" cy="2568869"/>
          </a:xfrm>
          <a:prstGeom prst="curvedConnector3">
            <a:avLst>
              <a:gd name="adj1" fmla="val 145106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6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DA0A56-26F1-4364-80F9-80EFF781AE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000" y="517152"/>
            <a:ext cx="10882835" cy="812042"/>
          </a:xfrm>
        </p:spPr>
        <p:txBody>
          <a:bodyPr/>
          <a:lstStyle/>
          <a:p>
            <a:r>
              <a:rPr lang="en-CA" sz="4800" dirty="0"/>
              <a:t>Download My Slides &amp; Resources!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22D94F3-E394-41C5-B598-E000AB40A1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8524" y="2357984"/>
            <a:ext cx="6754813" cy="3153400"/>
          </a:xfrm>
        </p:spPr>
        <p:txBody>
          <a:bodyPr/>
          <a:lstStyle/>
          <a:p>
            <a:r>
              <a:rPr lang="en-CA" sz="3600" b="1" dirty="0"/>
              <a:t>← Just Scan This QR Code for my Google Drive Folder!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6CA4D79-5711-4E06-A9D3-C5360A5ED0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08524" y="3429000"/>
            <a:ext cx="7124888" cy="2099806"/>
          </a:xfrm>
        </p:spPr>
        <p:txBody>
          <a:bodyPr/>
          <a:lstStyle/>
          <a:p>
            <a:br>
              <a:rPr lang="en-CA" b="1" dirty="0"/>
            </a:br>
            <a:r>
              <a:rPr lang="en-CA" b="1" dirty="0"/>
              <a:t>Even more great resources are available from Paper Sword B2B here:</a:t>
            </a:r>
          </a:p>
          <a:p>
            <a:r>
              <a:rPr lang="en-CA" sz="2400" b="1" dirty="0"/>
              <a:t>paperswordb2b.com/marketing-resource-package/ </a:t>
            </a:r>
          </a:p>
        </p:txBody>
      </p:sp>
      <p:pic>
        <p:nvPicPr>
          <p:cNvPr id="11" name="Picture Placeholder 10" descr="Qr code&#10;&#10;Description automatically generated">
            <a:extLst>
              <a:ext uri="{FF2B5EF4-FFF2-40B4-BE49-F238E27FC236}">
                <a16:creationId xmlns:a16="http://schemas.microsoft.com/office/drawing/2014/main" id="{2821099E-679F-4393-96B9-182B60FAAD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722" b="4722"/>
          <a:stretch>
            <a:fillRect/>
          </a:stretch>
        </p:blipFill>
        <p:spPr>
          <a:xfrm>
            <a:off x="842963" y="2360613"/>
            <a:ext cx="3344862" cy="3028950"/>
          </a:xfrm>
        </p:spPr>
      </p:pic>
    </p:spTree>
    <p:extLst>
      <p:ext uri="{BB962C8B-B14F-4D97-AF65-F5344CB8AC3E}">
        <p14:creationId xmlns:p14="http://schemas.microsoft.com/office/powerpoint/2010/main" val="4166378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Thank You, New Stars of Data Team &amp; Volunteers!</a:t>
            </a:r>
          </a:p>
        </p:txBody>
      </p:sp>
      <p:pic>
        <p:nvPicPr>
          <p:cNvPr id="11" name="Picture 2" descr="New Stars of Data 2020: Call for Speakers/Papers @ Sessionize.com">
            <a:extLst>
              <a:ext uri="{FF2B5EF4-FFF2-40B4-BE49-F238E27FC236}">
                <a16:creationId xmlns:a16="http://schemas.microsoft.com/office/drawing/2014/main" id="{687290D4-352C-4008-8C82-13A198955D67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177" y="846704"/>
            <a:ext cx="8117646" cy="516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25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DA0A56-26F1-4364-80F9-80EFF781AE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000" y="517152"/>
            <a:ext cx="10882835" cy="812042"/>
          </a:xfrm>
        </p:spPr>
        <p:txBody>
          <a:bodyPr/>
          <a:lstStyle/>
          <a:p>
            <a:r>
              <a:rPr lang="en-CA" sz="4800" dirty="0"/>
              <a:t>Questions or Feedback? Let’s connect!</a:t>
            </a:r>
          </a:p>
        </p:txBody>
      </p:sp>
      <p:pic>
        <p:nvPicPr>
          <p:cNvPr id="18" name="Picture Placeholder 8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EFC5AA9A-0CA6-4675-B577-FC745E88B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722" b="4722"/>
          <a:stretch>
            <a:fillRect/>
          </a:stretch>
        </p:blipFill>
        <p:spPr>
          <a:xfrm>
            <a:off x="728662" y="2220967"/>
            <a:ext cx="3652838" cy="3307839"/>
          </a:xfr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22D94F3-E394-41C5-B598-E000AB40A1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8523" y="2085865"/>
            <a:ext cx="6754813" cy="463787"/>
          </a:xfrm>
        </p:spPr>
        <p:txBody>
          <a:bodyPr/>
          <a:lstStyle/>
          <a:p>
            <a:r>
              <a:rPr lang="en-CA" sz="3600" b="1" dirty="0"/>
              <a:t>Jeremy Alexander	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6CA4D79-5711-4E06-A9D3-C5360A5ED0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08524" y="2878335"/>
            <a:ext cx="7124888" cy="2650471"/>
          </a:xfrm>
        </p:spPr>
        <p:txBody>
          <a:bodyPr/>
          <a:lstStyle/>
          <a:p>
            <a:r>
              <a:rPr lang="en-CA" b="1" dirty="0"/>
              <a:t>Email: Jeremy@paperswordb2b.com </a:t>
            </a:r>
          </a:p>
          <a:p>
            <a:br>
              <a:rPr lang="en-CA" b="1" dirty="0"/>
            </a:br>
            <a:r>
              <a:rPr lang="en-CA" b="1" dirty="0"/>
              <a:t>LinkedIn: linkedin.com/in/</a:t>
            </a:r>
            <a:r>
              <a:rPr lang="en-CA" b="1" dirty="0" err="1"/>
              <a:t>jerroalexander</a:t>
            </a:r>
            <a:br>
              <a:rPr lang="en-CA" b="1" dirty="0"/>
            </a:br>
            <a:br>
              <a:rPr lang="en-CA" b="1" dirty="0"/>
            </a:br>
            <a:r>
              <a:rPr lang="en-CA" b="1" dirty="0"/>
              <a:t>Home Address: 123 Fake Street</a:t>
            </a:r>
          </a:p>
        </p:txBody>
      </p:sp>
    </p:spTree>
    <p:extLst>
      <p:ext uri="{BB962C8B-B14F-4D97-AF65-F5344CB8AC3E}">
        <p14:creationId xmlns:p14="http://schemas.microsoft.com/office/powerpoint/2010/main" val="2200697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67FAE530-33B3-40DC-B854-0BFE9A573E93}"/>
              </a:ext>
            </a:extLst>
          </p:cNvPr>
          <p:cNvSpPr/>
          <p:nvPr/>
        </p:nvSpPr>
        <p:spPr>
          <a:xfrm>
            <a:off x="5609968" y="669925"/>
            <a:ext cx="6296135" cy="4631124"/>
          </a:xfrm>
          <a:prstGeom prst="wedgeEllipseCallout">
            <a:avLst>
              <a:gd name="adj1" fmla="val -67471"/>
              <a:gd name="adj2" fmla="val 38721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Marketing is so Much More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201D0-8419-408C-9072-9400A4E444E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85163" y="1844120"/>
            <a:ext cx="5145743" cy="3169760"/>
          </a:xfrm>
        </p:spPr>
        <p:txBody>
          <a:bodyPr/>
          <a:lstStyle/>
          <a:p>
            <a:pPr algn="just"/>
            <a:r>
              <a:rPr lang="en-CA" sz="2400" b="1" dirty="0"/>
              <a:t>“Marketing delivers standalone value for prospects through content, with the goal of demonstrating product value, strengthening brand loyalty, and ultimately increasing sales”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475F8406-F705-4BC9-BF4D-401BCF608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73" y="3651420"/>
            <a:ext cx="3800389" cy="213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1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951AC4-00D5-489B-903C-2995F09E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Most Marketers Don’t Know How Marketing Works.</a:t>
            </a:r>
          </a:p>
        </p:txBody>
      </p:sp>
      <p:pic>
        <p:nvPicPr>
          <p:cNvPr id="5" name="Picture 2" descr="A different perspective – The Stampede">
            <a:extLst>
              <a:ext uri="{FF2B5EF4-FFF2-40B4-BE49-F238E27FC236}">
                <a16:creationId xmlns:a16="http://schemas.microsoft.com/office/drawing/2014/main" id="{5D9B7256-B119-4ED9-A6B2-E14A2B02823B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" r="1584"/>
          <a:stretch/>
        </p:blipFill>
        <p:spPr bwMode="auto">
          <a:xfrm>
            <a:off x="2740025" y="1682922"/>
            <a:ext cx="6711950" cy="380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40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A943F-57B4-460A-A0DA-80F3AC4B5D9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34376" y="1779988"/>
            <a:ext cx="11085813" cy="3931264"/>
          </a:xfrm>
        </p:spPr>
        <p:txBody>
          <a:bodyPr/>
          <a:lstStyle/>
          <a:p>
            <a:r>
              <a:rPr lang="en-CA" dirty="0"/>
              <a:t>“It's a marketer's job to convince you that their specific part of the system will be the silver bullet you need to get a steady stream of clients"–HubSpot Marketing</a:t>
            </a:r>
          </a:p>
          <a:p>
            <a:r>
              <a:rPr lang="en-CA" b="1" dirty="0"/>
              <a:t>The types of marketing we’ll review in (somewhat) detail today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Messaging and Product Marketing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Social Media Marketing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Email Marketing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Search Engine Marketing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Marketing is Made up of Many Moving Parts</a:t>
            </a:r>
          </a:p>
        </p:txBody>
      </p:sp>
      <p:pic>
        <p:nvPicPr>
          <p:cNvPr id="5124" name="Picture 4" descr="car engine diagram #SWEngines | Automobile engineering, Automotive  mechanic, Truck engine">
            <a:extLst>
              <a:ext uri="{FF2B5EF4-FFF2-40B4-BE49-F238E27FC236}">
                <a16:creationId xmlns:a16="http://schemas.microsoft.com/office/drawing/2014/main" id="{2C17450E-7771-4E4A-9E28-165735A0D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62"/>
          <a:stretch/>
        </p:blipFill>
        <p:spPr bwMode="auto">
          <a:xfrm>
            <a:off x="8376129" y="2508422"/>
            <a:ext cx="2992088" cy="334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D970537-B96A-4F63-A9DA-164BBBC47A99}"/>
              </a:ext>
            </a:extLst>
          </p:cNvPr>
          <p:cNvSpPr txBox="1">
            <a:spLocks/>
          </p:cNvSpPr>
          <p:nvPr/>
        </p:nvSpPr>
        <p:spPr>
          <a:xfrm>
            <a:off x="5050409" y="4025761"/>
            <a:ext cx="3325720" cy="147700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18DCD"/>
              </a:buClr>
              <a:buFont typeface="Arial" panose="020B0604020202020204" pitchFamily="34" charset="0"/>
              <a:buNone/>
              <a:defRPr lang="en-US" sz="20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Clr>
                <a:srgbClr val="218DCD"/>
              </a:buClr>
              <a:buFont typeface="Courier New" panose="02070309020205020404" pitchFamily="49" charset="0"/>
              <a:buNone/>
              <a:defRPr lang="en-US" sz="18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Clr>
                <a:srgbClr val="218DCD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18DCD"/>
              </a:buClr>
              <a:buFont typeface="Courier New" panose="02070309020205020404" pitchFamily="49" charset="0"/>
              <a:buNone/>
              <a:defRPr sz="1400" b="0" i="0" kern="1200">
                <a:solidFill>
                  <a:schemeClr val="tx1"/>
                </a:solidFill>
                <a:latin typeface="Heebo Light" pitchFamily="2" charset="-79"/>
                <a:ea typeface="+mn-ea"/>
                <a:cs typeface="Heebo Light" pitchFamily="2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b="1" dirty="0"/>
              <a:t>Marketing is like an engine. There’s lots of moving parts and diagrams attempting to explain it are confusing.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71AA30F4-C20A-427B-A3EA-9CB70E89A7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10648" y="2917634"/>
            <a:ext cx="496995" cy="1685822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32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FC1F53-640E-46BB-9154-54E27D18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should I care about Marketing?</a:t>
            </a:r>
          </a:p>
        </p:txBody>
      </p:sp>
      <p:pic>
        <p:nvPicPr>
          <p:cNvPr id="7170" name="Picture 2" descr="The Epidemic of I Don't Care and How to Escape It | Ilchi Lee">
            <a:extLst>
              <a:ext uri="{FF2B5EF4-FFF2-40B4-BE49-F238E27FC236}">
                <a16:creationId xmlns:a16="http://schemas.microsoft.com/office/drawing/2014/main" id="{C20E445B-BC04-40E3-8451-940EDB992EF3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1840706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72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sted-image.pdf" descr="pasted-image.pdf">
            <a:extLst>
              <a:ext uri="{FF2B5EF4-FFF2-40B4-BE49-F238E27FC236}">
                <a16:creationId xmlns:a16="http://schemas.microsoft.com/office/drawing/2014/main" id="{B8F361A9-B1BA-44FE-A30C-CE5587BD3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561676" cy="59409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0725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E8B77F39DCAF4A929B1652B4611441" ma:contentTypeVersion="8" ma:contentTypeDescription="Create a new document." ma:contentTypeScope="" ma:versionID="08dbbfbc84cc524cc9cdb6cfd7160a1e">
  <xsd:schema xmlns:xsd="http://www.w3.org/2001/XMLSchema" xmlns:xs="http://www.w3.org/2001/XMLSchema" xmlns:p="http://schemas.microsoft.com/office/2006/metadata/properties" xmlns:ns3="9d8ce4f7-dbbf-4218-bd37-902b64ebd418" xmlns:ns4="2de84bf8-7df7-458d-8b05-630e10a912a2" targetNamespace="http://schemas.microsoft.com/office/2006/metadata/properties" ma:root="true" ma:fieldsID="59e154931a3793038ffa3584fe9801de" ns3:_="" ns4:_="">
    <xsd:import namespace="9d8ce4f7-dbbf-4218-bd37-902b64ebd418"/>
    <xsd:import namespace="2de84bf8-7df7-458d-8b05-630e10a912a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8ce4f7-dbbf-4218-bd37-902b64ebd4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e84bf8-7df7-458d-8b05-630e10a912a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C7D649-E65C-4EA7-936C-288A4E5071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01C21F-1A4A-4CAC-9714-69EC5F890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8ce4f7-dbbf-4218-bd37-902b64ebd418"/>
    <ds:schemaRef ds:uri="2de84bf8-7df7-458d-8b05-630e10a912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940B1E-5E31-4ECA-8F3D-878CB7310720}">
  <ds:schemaRefs>
    <ds:schemaRef ds:uri="http://purl.org/dc/terms/"/>
    <ds:schemaRef ds:uri="9d8ce4f7-dbbf-4218-bd37-902b64ebd418"/>
    <ds:schemaRef ds:uri="http://schemas.microsoft.com/office/2006/documentManagement/types"/>
    <ds:schemaRef ds:uri="http://purl.org/dc/elements/1.1/"/>
    <ds:schemaRef ds:uri="http://schemas.microsoft.com/office/2006/metadata/properties"/>
    <ds:schemaRef ds:uri="2de84bf8-7df7-458d-8b05-630e10a912a2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19027</TotalTime>
  <Words>1969</Words>
  <Application>Microsoft Office PowerPoint</Application>
  <PresentationFormat>Widescreen</PresentationFormat>
  <Paragraphs>220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Courier New</vt:lpstr>
      <vt:lpstr>Heebo</vt:lpstr>
      <vt:lpstr>Arial</vt:lpstr>
      <vt:lpstr>Heebo Light</vt:lpstr>
      <vt:lpstr>Raleway ExtraLight</vt:lpstr>
      <vt:lpstr>Calibri</vt:lpstr>
      <vt:lpstr>Office Theme</vt:lpstr>
      <vt:lpstr>PowerPoint Presentation</vt:lpstr>
      <vt:lpstr>PowerPoint Presentation</vt:lpstr>
      <vt:lpstr>What Most People Think Marketing Is…</vt:lpstr>
      <vt:lpstr>Marketing is so Much More</vt:lpstr>
      <vt:lpstr>Marketing is so Much More</vt:lpstr>
      <vt:lpstr>Most Marketers Don’t Know How Marketing Works.</vt:lpstr>
      <vt:lpstr>Marketing is Made up of Many Moving Parts</vt:lpstr>
      <vt:lpstr>Why should I care about Marketing?</vt:lpstr>
      <vt:lpstr>PowerPoint Presentation</vt:lpstr>
      <vt:lpstr>Messaging Best Practices</vt:lpstr>
      <vt:lpstr>Finding the Right Message</vt:lpstr>
      <vt:lpstr>PowerPoint Presentation</vt:lpstr>
      <vt:lpstr>What do We Think of this Website?</vt:lpstr>
      <vt:lpstr>Marketing isn’t just for marketers. EVERYONE needs to be involved!</vt:lpstr>
      <vt:lpstr>Social Media Best Practices</vt:lpstr>
      <vt:lpstr>Metrics, Metrics, Metrics!</vt:lpstr>
      <vt:lpstr>Social Media Content Phases</vt:lpstr>
      <vt:lpstr>Social Media Content Phases</vt:lpstr>
      <vt:lpstr>Social Media Content Phases</vt:lpstr>
      <vt:lpstr>Social Media Content Phases</vt:lpstr>
      <vt:lpstr>Social Media Content Phases – Key Learnings</vt:lpstr>
      <vt:lpstr>Putting Your Best Foot Forward on LinkedIn</vt:lpstr>
      <vt:lpstr>Putting Your Company’s Best Feets Forwards on LinkedIn</vt:lpstr>
      <vt:lpstr>Email Marketing</vt:lpstr>
      <vt:lpstr>Metrics, Metrics, Metrics!</vt:lpstr>
      <vt:lpstr>Email Marketing Fundamentals</vt:lpstr>
      <vt:lpstr>Applying these Fundamentals – Avoiding Spam</vt:lpstr>
      <vt:lpstr>Applying these Fundamentals – Personalization</vt:lpstr>
      <vt:lpstr>Applying these Fundamentals – Letting Go</vt:lpstr>
      <vt:lpstr>SEO &amp; Search Engine Marketing</vt:lpstr>
      <vt:lpstr>Metrics to Watch and What They Mean</vt:lpstr>
      <vt:lpstr>Increasing Your Website’s Visibility</vt:lpstr>
      <vt:lpstr>Tools That Measure Your Website Traffic</vt:lpstr>
      <vt:lpstr>How to Use Google Analytics</vt:lpstr>
      <vt:lpstr>How to Use Google Search Console</vt:lpstr>
      <vt:lpstr>How to Use Google My Business</vt:lpstr>
      <vt:lpstr>Cool Stuff You Can Use</vt:lpstr>
      <vt:lpstr>Google Site Kit WordPress Plugin</vt:lpstr>
      <vt:lpstr>Yoast SEO WordPress Plugin</vt:lpstr>
      <vt:lpstr>Google Drawings  Email Marketing  Flowchart Template!!!</vt:lpstr>
      <vt:lpstr>SEO Site Checkup</vt:lpstr>
      <vt:lpstr>CookieYes | GDPR Cookie WordPress Plugin</vt:lpstr>
      <vt:lpstr>How Do I Manage all this Social Content?</vt:lpstr>
      <vt:lpstr>It’s Dangerous to go Alone… Take a Banner!</vt:lpstr>
      <vt:lpstr>Love Dashboards?</vt:lpstr>
      <vt:lpstr>PowerPoint Presentation</vt:lpstr>
      <vt:lpstr>Thank You, New Stars of Data Team &amp; Volunteers!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Saeedeh Nejad</dc:creator>
  <cp:lastModifiedBy>Jeremy Alexander</cp:lastModifiedBy>
  <cp:revision>378</cp:revision>
  <cp:lastPrinted>2019-01-24T15:14:24Z</cp:lastPrinted>
  <dcterms:created xsi:type="dcterms:W3CDTF">2018-12-11T09:28:01Z</dcterms:created>
  <dcterms:modified xsi:type="dcterms:W3CDTF">2021-03-12T17:34:13Z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0x01010015E8B77F39DCAF4A929B1652B4611441</vt:lpwstr>
  </property>
  <property fmtid="{D5CDD505-2E9C-101B-9397-08002B2CF9AE}" pid="3" name="AuthorIds_UIVersion_2048">
    <vt:lpwstr>12</vt:lpwstr>
  </property>
</Properties>
</file>